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1E5655-CDCB-444A-BB89-E9CB4E7E25F1}">
  <a:tblStyle styleId="{FF1E5655-CDCB-444A-BB89-E9CB4E7E25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6B6EA5-4B7E-4EA2-A37F-01C5C862210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d5725cbb9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d5725cbb9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d5725cbb9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d5725cbb9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d5b45feb7_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d5b45feb7_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d5725cbb9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d5725cbb9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d5725cbb9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d5725cbb9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d5725cbb9_5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d5725cbb9_5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e86fb011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e86fb011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e86fb01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e86fb01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e86fb01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e86fb01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e86fb011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e86fb011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eae22529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eae22529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d5b45feb7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d5b45feb7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6eae22529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eae22529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eae2252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eae2252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e86fb011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e86fb011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e8862e68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e8862e68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d5725cbb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d5725cbb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d5725cbb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d5725cbb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d5725cbb9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d5725cbb9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d5725cbb9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d5725cbb9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d5b45fe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d5b45fe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6e8862e686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e8862e686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d5b45feb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d5b45feb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d5b45feb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d5b45feb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6e86fb011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e86fb011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d5725cb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d5725cb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d5725cbb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d5725cbb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7d5b45feb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d5b45feb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d5b45feb7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d5b45feb7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6e8862e68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6e8862e6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d5b45feb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d5b45feb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e8862e68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e8862e68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d48f279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d48f279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7d5b45feb7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7d5b45feb7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7d5b45feb7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d5b45feb7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6e8862e6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6e8862e68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7d5b45feb7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d5b45feb7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6e86fb011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e86fb011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d5b45feb7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d5b45feb7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6e86fb011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6e86fb011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7d5b45fe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d5b45fe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6e86fb011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6e86fb011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d6c9c2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d6c9c2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d48f2799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d48f2799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7d80fe0c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d80fe0c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6e86fb011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6e86fb011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d48f2799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d48f2799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6e86fb01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6e86fb01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d5725cbb9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d5725cbb9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d5725cbb9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d5725cbb9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11" Type="http://schemas.openxmlformats.org/officeDocument/2006/relationships/image" Target="../media/image10.jpg"/><Relationship Id="rId10" Type="http://schemas.openxmlformats.org/officeDocument/2006/relationships/image" Target="../media/image3.jpg"/><Relationship Id="rId13" Type="http://schemas.openxmlformats.org/officeDocument/2006/relationships/image" Target="../media/image53.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8.jpg"/><Relationship Id="rId14" Type="http://schemas.openxmlformats.org/officeDocument/2006/relationships/image" Target="../media/image43.png"/><Relationship Id="rId5" Type="http://schemas.openxmlformats.org/officeDocument/2006/relationships/image" Target="../media/image7.jpg"/><Relationship Id="rId6" Type="http://schemas.openxmlformats.org/officeDocument/2006/relationships/image" Target="../media/image9.jpg"/><Relationship Id="rId7" Type="http://schemas.openxmlformats.org/officeDocument/2006/relationships/image" Target="../media/image4.jpg"/><Relationship Id="rId8"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9.jp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9.jpg"/><Relationship Id="rId5"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9.jpg"/><Relationship Id="rId5"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46.png"/><Relationship Id="rId7" Type="http://schemas.openxmlformats.org/officeDocument/2006/relationships/image" Target="../media/image44.png"/><Relationship Id="rId8"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5.png"/><Relationship Id="rId8"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58.png"/><Relationship Id="rId8"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5.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5.png"/><Relationship Id="rId4" Type="http://schemas.openxmlformats.org/officeDocument/2006/relationships/image" Target="../media/image72.png"/><Relationship Id="rId5" Type="http://schemas.openxmlformats.org/officeDocument/2006/relationships/image" Target="../media/image80.png"/><Relationship Id="rId6"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81.png"/></Relationships>
</file>

<file path=ppt/slides/_rels/slide42.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95.png"/><Relationship Id="rId13" Type="http://schemas.openxmlformats.org/officeDocument/2006/relationships/image" Target="../media/image94.png"/><Relationship Id="rId12" Type="http://schemas.openxmlformats.org/officeDocument/2006/relationships/image" Target="../media/image93.png"/><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png"/><Relationship Id="rId4" Type="http://schemas.openxmlformats.org/officeDocument/2006/relationships/image" Target="../media/image74.png"/><Relationship Id="rId9" Type="http://schemas.openxmlformats.org/officeDocument/2006/relationships/image" Target="../media/image86.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1.png"/><Relationship Id="rId8"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1.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9.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94.png"/><Relationship Id="rId13" Type="http://schemas.openxmlformats.org/officeDocument/2006/relationships/image" Target="../media/image87.png"/><Relationship Id="rId12"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93.png"/><Relationship Id="rId14" Type="http://schemas.openxmlformats.org/officeDocument/2006/relationships/image" Target="../media/image96.png"/><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83.png"/><Relationship Id="rId8"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98.png"/><Relationship Id="rId5" Type="http://schemas.openxmlformats.org/officeDocument/2006/relationships/image" Target="../media/image104.png"/><Relationship Id="rId6" Type="http://schemas.openxmlformats.org/officeDocument/2006/relationships/image" Target="../media/image112.png"/><Relationship Id="rId7" Type="http://schemas.openxmlformats.org/officeDocument/2006/relationships/image" Target="../media/image102.png"/><Relationship Id="rId8"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08.png"/><Relationship Id="rId5" Type="http://schemas.openxmlformats.org/officeDocument/2006/relationships/image" Target="../media/image105.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5.jpg"/><Relationship Id="rId11" Type="http://schemas.openxmlformats.org/officeDocument/2006/relationships/image" Target="../media/image10.jpg"/><Relationship Id="rId10" Type="http://schemas.openxmlformats.org/officeDocument/2006/relationships/image" Target="../media/image3.jpg"/><Relationship Id="rId12" Type="http://schemas.openxmlformats.org/officeDocument/2006/relationships/image" Target="../media/image1.jpg"/><Relationship Id="rId9"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9.jpg"/><Relationship Id="rId7" Type="http://schemas.openxmlformats.org/officeDocument/2006/relationships/image" Target="../media/image4.jpg"/><Relationship Id="rId8"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Variational Autoencoders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2"/>
          <p:cNvPicPr preferRelativeResize="0"/>
          <p:nvPr/>
        </p:nvPicPr>
        <p:blipFill>
          <a:blip r:embed="rId3">
            <a:alphaModFix/>
          </a:blip>
          <a:stretch>
            <a:fillRect/>
          </a:stretch>
        </p:blipFill>
        <p:spPr>
          <a:xfrm>
            <a:off x="338125" y="970875"/>
            <a:ext cx="1916925" cy="3833825"/>
          </a:xfrm>
          <a:prstGeom prst="rect">
            <a:avLst/>
          </a:prstGeom>
          <a:noFill/>
          <a:ln>
            <a:noFill/>
          </a:ln>
        </p:spPr>
      </p:pic>
      <p:pic>
        <p:nvPicPr>
          <p:cNvPr id="157" name="Google Shape;157;p22"/>
          <p:cNvPicPr preferRelativeResize="0"/>
          <p:nvPr/>
        </p:nvPicPr>
        <p:blipFill>
          <a:blip r:embed="rId4">
            <a:alphaModFix/>
          </a:blip>
          <a:stretch>
            <a:fillRect/>
          </a:stretch>
        </p:blipFill>
        <p:spPr>
          <a:xfrm>
            <a:off x="2543175" y="1087563"/>
            <a:ext cx="3600450" cy="3600450"/>
          </a:xfrm>
          <a:prstGeom prst="rect">
            <a:avLst/>
          </a:prstGeom>
          <a:noFill/>
          <a:ln>
            <a:noFill/>
          </a:ln>
        </p:spPr>
      </p:pic>
      <p:sp>
        <p:nvSpPr>
          <p:cNvPr id="158" name="Google Shape;158;p22"/>
          <p:cNvSpPr txBox="1"/>
          <p:nvPr/>
        </p:nvSpPr>
        <p:spPr>
          <a:xfrm>
            <a:off x="2849150" y="4303225"/>
            <a:ext cx="28932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Pixel variable z</a:t>
            </a:r>
            <a:endParaRPr sz="3000"/>
          </a:p>
        </p:txBody>
      </p:sp>
      <p:sp>
        <p:nvSpPr>
          <p:cNvPr id="159" name="Google Shape;159;p2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toy example of the posterior density</a:t>
            </a:r>
            <a:endParaRPr/>
          </a:p>
        </p:txBody>
      </p:sp>
      <p:pic>
        <p:nvPicPr>
          <p:cNvPr id="160" name="Google Shape;160;p22"/>
          <p:cNvPicPr preferRelativeResize="0"/>
          <p:nvPr/>
        </p:nvPicPr>
        <p:blipFill>
          <a:blip r:embed="rId5">
            <a:alphaModFix/>
          </a:blip>
          <a:stretch>
            <a:fillRect/>
          </a:stretch>
        </p:blipFill>
        <p:spPr>
          <a:xfrm>
            <a:off x="5915050" y="2442475"/>
            <a:ext cx="2968400" cy="104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posterior</a:t>
            </a:r>
            <a:endParaRPr/>
          </a:p>
        </p:txBody>
      </p:sp>
      <p:pic>
        <p:nvPicPr>
          <p:cNvPr id="166" name="Google Shape;166;p23"/>
          <p:cNvPicPr preferRelativeResize="0"/>
          <p:nvPr/>
        </p:nvPicPr>
        <p:blipFill>
          <a:blip r:embed="rId3">
            <a:alphaModFix/>
          </a:blip>
          <a:stretch>
            <a:fillRect/>
          </a:stretch>
        </p:blipFill>
        <p:spPr>
          <a:xfrm>
            <a:off x="450100" y="2232275"/>
            <a:ext cx="2968400" cy="1048425"/>
          </a:xfrm>
          <a:prstGeom prst="rect">
            <a:avLst/>
          </a:prstGeom>
          <a:noFill/>
          <a:ln>
            <a:noFill/>
          </a:ln>
        </p:spPr>
      </p:pic>
      <p:sp>
        <p:nvSpPr>
          <p:cNvPr id="167" name="Google Shape;167;p23"/>
          <p:cNvSpPr txBox="1"/>
          <p:nvPr/>
        </p:nvSpPr>
        <p:spPr>
          <a:xfrm>
            <a:off x="4215825" y="2489100"/>
            <a:ext cx="1680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posterior = </a:t>
            </a:r>
            <a:endParaRPr sz="2400"/>
          </a:p>
        </p:txBody>
      </p:sp>
      <p:sp>
        <p:nvSpPr>
          <p:cNvPr id="168" name="Google Shape;168;p23"/>
          <p:cNvSpPr txBox="1"/>
          <p:nvPr/>
        </p:nvSpPr>
        <p:spPr>
          <a:xfrm>
            <a:off x="6098725" y="2147575"/>
            <a:ext cx="24063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likelihood x prior</a:t>
            </a:r>
            <a:endParaRPr sz="2400"/>
          </a:p>
        </p:txBody>
      </p:sp>
      <p:cxnSp>
        <p:nvCxnSpPr>
          <p:cNvPr id="169" name="Google Shape;169;p23"/>
          <p:cNvCxnSpPr/>
          <p:nvPr/>
        </p:nvCxnSpPr>
        <p:spPr>
          <a:xfrm>
            <a:off x="6117100" y="2672775"/>
            <a:ext cx="2397300" cy="0"/>
          </a:xfrm>
          <a:prstGeom prst="straightConnector1">
            <a:avLst/>
          </a:prstGeom>
          <a:noFill/>
          <a:ln cap="flat" cmpd="sng" w="19050">
            <a:solidFill>
              <a:schemeClr val="dk2"/>
            </a:solidFill>
            <a:prstDash val="solid"/>
            <a:round/>
            <a:headEnd len="med" w="med" type="none"/>
            <a:tailEnd len="med" w="med" type="none"/>
          </a:ln>
        </p:spPr>
      </p:cxnSp>
      <p:sp>
        <p:nvSpPr>
          <p:cNvPr id="170" name="Google Shape;170;p23"/>
          <p:cNvSpPr txBox="1"/>
          <p:nvPr/>
        </p:nvSpPr>
        <p:spPr>
          <a:xfrm>
            <a:off x="6493675" y="2688475"/>
            <a:ext cx="14787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evidence</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posterior</a:t>
            </a:r>
            <a:endParaRPr/>
          </a:p>
        </p:txBody>
      </p:sp>
      <p:pic>
        <p:nvPicPr>
          <p:cNvPr id="176" name="Google Shape;176;p24"/>
          <p:cNvPicPr preferRelativeResize="0"/>
          <p:nvPr/>
        </p:nvPicPr>
        <p:blipFill>
          <a:blip r:embed="rId3">
            <a:alphaModFix/>
          </a:blip>
          <a:stretch>
            <a:fillRect/>
          </a:stretch>
        </p:blipFill>
        <p:spPr>
          <a:xfrm>
            <a:off x="450100" y="2232275"/>
            <a:ext cx="2968400" cy="1048425"/>
          </a:xfrm>
          <a:prstGeom prst="rect">
            <a:avLst/>
          </a:prstGeom>
          <a:noFill/>
          <a:ln>
            <a:noFill/>
          </a:ln>
        </p:spPr>
      </p:pic>
      <p:sp>
        <p:nvSpPr>
          <p:cNvPr id="177" name="Google Shape;177;p24"/>
          <p:cNvSpPr txBox="1"/>
          <p:nvPr/>
        </p:nvSpPr>
        <p:spPr>
          <a:xfrm>
            <a:off x="4215825" y="2489100"/>
            <a:ext cx="1680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posterior = </a:t>
            </a:r>
            <a:endParaRPr sz="2400"/>
          </a:p>
        </p:txBody>
      </p:sp>
      <p:sp>
        <p:nvSpPr>
          <p:cNvPr id="178" name="Google Shape;178;p24"/>
          <p:cNvSpPr txBox="1"/>
          <p:nvPr/>
        </p:nvSpPr>
        <p:spPr>
          <a:xfrm>
            <a:off x="6098725" y="2147575"/>
            <a:ext cx="24063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likelihood x prior</a:t>
            </a:r>
            <a:endParaRPr sz="2400"/>
          </a:p>
        </p:txBody>
      </p:sp>
      <p:cxnSp>
        <p:nvCxnSpPr>
          <p:cNvPr id="179" name="Google Shape;179;p24"/>
          <p:cNvCxnSpPr/>
          <p:nvPr/>
        </p:nvCxnSpPr>
        <p:spPr>
          <a:xfrm>
            <a:off x="6117100" y="2672775"/>
            <a:ext cx="2397300" cy="0"/>
          </a:xfrm>
          <a:prstGeom prst="straightConnector1">
            <a:avLst/>
          </a:prstGeom>
          <a:noFill/>
          <a:ln cap="flat" cmpd="sng" w="19050">
            <a:solidFill>
              <a:schemeClr val="dk2"/>
            </a:solidFill>
            <a:prstDash val="solid"/>
            <a:round/>
            <a:headEnd len="med" w="med" type="none"/>
            <a:tailEnd len="med" w="med" type="none"/>
          </a:ln>
        </p:spPr>
      </p:cxnSp>
      <p:sp>
        <p:nvSpPr>
          <p:cNvPr id="180" name="Google Shape;180;p24"/>
          <p:cNvSpPr txBox="1"/>
          <p:nvPr/>
        </p:nvSpPr>
        <p:spPr>
          <a:xfrm>
            <a:off x="6493675" y="2688475"/>
            <a:ext cx="14787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evidence</a:t>
            </a:r>
            <a:endParaRPr sz="2400"/>
          </a:p>
        </p:txBody>
      </p:sp>
      <p:cxnSp>
        <p:nvCxnSpPr>
          <p:cNvPr id="181" name="Google Shape;181;p24"/>
          <p:cNvCxnSpPr/>
          <p:nvPr/>
        </p:nvCxnSpPr>
        <p:spPr>
          <a:xfrm flipH="1">
            <a:off x="5547750" y="3122850"/>
            <a:ext cx="1616400" cy="85410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24"/>
          <p:cNvSpPr txBox="1"/>
          <p:nvPr/>
        </p:nvSpPr>
        <p:spPr>
          <a:xfrm>
            <a:off x="3342300" y="4105625"/>
            <a:ext cx="50433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Also called the Marginal Likelihood</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pesky p(x): toy example with first 4 pixels</a:t>
            </a:r>
            <a:endParaRPr/>
          </a:p>
        </p:txBody>
      </p:sp>
      <p:pic>
        <p:nvPicPr>
          <p:cNvPr id="188" name="Google Shape;188;p25"/>
          <p:cNvPicPr preferRelativeResize="0"/>
          <p:nvPr/>
        </p:nvPicPr>
        <p:blipFill>
          <a:blip r:embed="rId3">
            <a:alphaModFix/>
          </a:blip>
          <a:stretch>
            <a:fillRect/>
          </a:stretch>
        </p:blipFill>
        <p:spPr>
          <a:xfrm>
            <a:off x="735475" y="2242575"/>
            <a:ext cx="1232400" cy="1232400"/>
          </a:xfrm>
          <a:prstGeom prst="rect">
            <a:avLst/>
          </a:prstGeom>
          <a:noFill/>
          <a:ln>
            <a:noFill/>
          </a:ln>
        </p:spPr>
      </p:pic>
      <p:pic>
        <p:nvPicPr>
          <p:cNvPr id="189" name="Google Shape;189;p25"/>
          <p:cNvPicPr preferRelativeResize="0"/>
          <p:nvPr/>
        </p:nvPicPr>
        <p:blipFill>
          <a:blip r:embed="rId4">
            <a:alphaModFix/>
          </a:blip>
          <a:stretch>
            <a:fillRect/>
          </a:stretch>
        </p:blipFill>
        <p:spPr>
          <a:xfrm>
            <a:off x="2786625" y="1149300"/>
            <a:ext cx="6109680" cy="3820975"/>
          </a:xfrm>
          <a:prstGeom prst="rect">
            <a:avLst/>
          </a:prstGeom>
          <a:noFill/>
          <a:ln>
            <a:noFill/>
          </a:ln>
        </p:spPr>
      </p:pic>
      <p:sp>
        <p:nvSpPr>
          <p:cNvPr id="190" name="Google Shape;190;p25"/>
          <p:cNvSpPr txBox="1"/>
          <p:nvPr/>
        </p:nvSpPr>
        <p:spPr>
          <a:xfrm>
            <a:off x="809100" y="4620775"/>
            <a:ext cx="8121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2^2500</a:t>
            </a:r>
            <a:endParaRPr/>
          </a:p>
        </p:txBody>
      </p:sp>
      <p:sp>
        <p:nvSpPr>
          <p:cNvPr id="191" name="Google Shape;191;p25"/>
          <p:cNvSpPr txBox="1"/>
          <p:nvPr/>
        </p:nvSpPr>
        <p:spPr>
          <a:xfrm>
            <a:off x="461950" y="1687300"/>
            <a:ext cx="18093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Binarized malamute: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a grip on the graphical model</a:t>
            </a:r>
            <a:endParaRPr/>
          </a:p>
        </p:txBody>
      </p:sp>
      <p:pic>
        <p:nvPicPr>
          <p:cNvPr id="197" name="Google Shape;197;p26"/>
          <p:cNvPicPr preferRelativeResize="0"/>
          <p:nvPr/>
        </p:nvPicPr>
        <p:blipFill>
          <a:blip r:embed="rId3">
            <a:alphaModFix/>
          </a:blip>
          <a:stretch>
            <a:fillRect/>
          </a:stretch>
        </p:blipFill>
        <p:spPr>
          <a:xfrm>
            <a:off x="1971000" y="1151750"/>
            <a:ext cx="4779252"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makes more sense</a:t>
            </a:r>
            <a:endParaRPr/>
          </a:p>
        </p:txBody>
      </p:sp>
      <p:pic>
        <p:nvPicPr>
          <p:cNvPr id="203" name="Google Shape;203;p27"/>
          <p:cNvPicPr preferRelativeResize="0"/>
          <p:nvPr/>
        </p:nvPicPr>
        <p:blipFill>
          <a:blip r:embed="rId3">
            <a:alphaModFix/>
          </a:blip>
          <a:stretch>
            <a:fillRect/>
          </a:stretch>
        </p:blipFill>
        <p:spPr>
          <a:xfrm>
            <a:off x="914725" y="1160950"/>
            <a:ext cx="7164834"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framework: VAEs as Neural Networks</a:t>
            </a:r>
            <a:endParaRPr/>
          </a:p>
        </p:txBody>
      </p:sp>
      <p:pic>
        <p:nvPicPr>
          <p:cNvPr id="209" name="Google Shape;209;p28"/>
          <p:cNvPicPr preferRelativeResize="0"/>
          <p:nvPr/>
        </p:nvPicPr>
        <p:blipFill>
          <a:blip r:embed="rId3">
            <a:alphaModFix/>
          </a:blip>
          <a:stretch>
            <a:fillRect/>
          </a:stretch>
        </p:blipFill>
        <p:spPr>
          <a:xfrm>
            <a:off x="528525" y="1311325"/>
            <a:ext cx="8086953" cy="35587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recognition model: q(z|x)</a:t>
            </a:r>
            <a:endParaRPr/>
          </a:p>
        </p:txBody>
      </p:sp>
      <p:grpSp>
        <p:nvGrpSpPr>
          <p:cNvPr id="215" name="Google Shape;215;p29"/>
          <p:cNvGrpSpPr/>
          <p:nvPr/>
        </p:nvGrpSpPr>
        <p:grpSpPr>
          <a:xfrm>
            <a:off x="610788" y="2099514"/>
            <a:ext cx="1326453" cy="1341485"/>
            <a:chOff x="3289925" y="1665500"/>
            <a:chExt cx="1654550" cy="1673300"/>
          </a:xfrm>
        </p:grpSpPr>
        <p:pic>
          <p:nvPicPr>
            <p:cNvPr id="216" name="Google Shape;216;p29"/>
            <p:cNvPicPr preferRelativeResize="0"/>
            <p:nvPr/>
          </p:nvPicPr>
          <p:blipFill>
            <a:blip r:embed="rId3">
              <a:alphaModFix/>
            </a:blip>
            <a:stretch>
              <a:fillRect/>
            </a:stretch>
          </p:blipFill>
          <p:spPr>
            <a:xfrm>
              <a:off x="3289925" y="2264025"/>
              <a:ext cx="476250" cy="476250"/>
            </a:xfrm>
            <a:prstGeom prst="rect">
              <a:avLst/>
            </a:prstGeom>
            <a:noFill/>
            <a:ln>
              <a:noFill/>
            </a:ln>
          </p:spPr>
        </p:pic>
        <p:pic>
          <p:nvPicPr>
            <p:cNvPr id="217" name="Google Shape;217;p29"/>
            <p:cNvPicPr preferRelativeResize="0"/>
            <p:nvPr/>
          </p:nvPicPr>
          <p:blipFill>
            <a:blip r:embed="rId4">
              <a:alphaModFix/>
            </a:blip>
            <a:stretch>
              <a:fillRect/>
            </a:stretch>
          </p:blipFill>
          <p:spPr>
            <a:xfrm>
              <a:off x="4468225" y="1665500"/>
              <a:ext cx="476250" cy="476250"/>
            </a:xfrm>
            <a:prstGeom prst="rect">
              <a:avLst/>
            </a:prstGeom>
            <a:noFill/>
            <a:ln>
              <a:noFill/>
            </a:ln>
          </p:spPr>
        </p:pic>
        <p:pic>
          <p:nvPicPr>
            <p:cNvPr id="218" name="Google Shape;218;p29"/>
            <p:cNvPicPr preferRelativeResize="0"/>
            <p:nvPr/>
          </p:nvPicPr>
          <p:blipFill>
            <a:blip r:embed="rId5">
              <a:alphaModFix/>
            </a:blip>
            <a:stretch>
              <a:fillRect/>
            </a:stretch>
          </p:blipFill>
          <p:spPr>
            <a:xfrm>
              <a:off x="3879075" y="2264025"/>
              <a:ext cx="476250" cy="476250"/>
            </a:xfrm>
            <a:prstGeom prst="rect">
              <a:avLst/>
            </a:prstGeom>
            <a:noFill/>
            <a:ln>
              <a:noFill/>
            </a:ln>
          </p:spPr>
        </p:pic>
        <p:pic>
          <p:nvPicPr>
            <p:cNvPr id="219" name="Google Shape;219;p29"/>
            <p:cNvPicPr preferRelativeResize="0"/>
            <p:nvPr/>
          </p:nvPicPr>
          <p:blipFill>
            <a:blip r:embed="rId6">
              <a:alphaModFix/>
            </a:blip>
            <a:stretch>
              <a:fillRect/>
            </a:stretch>
          </p:blipFill>
          <p:spPr>
            <a:xfrm>
              <a:off x="3879075" y="1665500"/>
              <a:ext cx="476250" cy="476250"/>
            </a:xfrm>
            <a:prstGeom prst="rect">
              <a:avLst/>
            </a:prstGeom>
            <a:noFill/>
            <a:ln>
              <a:noFill/>
            </a:ln>
          </p:spPr>
        </p:pic>
        <p:pic>
          <p:nvPicPr>
            <p:cNvPr id="220" name="Google Shape;220;p29"/>
            <p:cNvPicPr preferRelativeResize="0"/>
            <p:nvPr/>
          </p:nvPicPr>
          <p:blipFill>
            <a:blip r:embed="rId7">
              <a:alphaModFix/>
            </a:blip>
            <a:stretch>
              <a:fillRect/>
            </a:stretch>
          </p:blipFill>
          <p:spPr>
            <a:xfrm>
              <a:off x="3289925" y="2840700"/>
              <a:ext cx="476250" cy="476250"/>
            </a:xfrm>
            <a:prstGeom prst="rect">
              <a:avLst/>
            </a:prstGeom>
            <a:noFill/>
            <a:ln>
              <a:noFill/>
            </a:ln>
          </p:spPr>
        </p:pic>
        <p:pic>
          <p:nvPicPr>
            <p:cNvPr id="221" name="Google Shape;221;p29"/>
            <p:cNvPicPr preferRelativeResize="0"/>
            <p:nvPr/>
          </p:nvPicPr>
          <p:blipFill>
            <a:blip r:embed="rId8">
              <a:alphaModFix/>
            </a:blip>
            <a:stretch>
              <a:fillRect/>
            </a:stretch>
          </p:blipFill>
          <p:spPr>
            <a:xfrm>
              <a:off x="4468225" y="2840700"/>
              <a:ext cx="476250" cy="476250"/>
            </a:xfrm>
            <a:prstGeom prst="rect">
              <a:avLst/>
            </a:prstGeom>
            <a:noFill/>
            <a:ln>
              <a:noFill/>
            </a:ln>
          </p:spPr>
        </p:pic>
        <p:pic>
          <p:nvPicPr>
            <p:cNvPr id="222" name="Google Shape;222;p29"/>
            <p:cNvPicPr preferRelativeResize="0"/>
            <p:nvPr/>
          </p:nvPicPr>
          <p:blipFill>
            <a:blip r:embed="rId9">
              <a:alphaModFix/>
            </a:blip>
            <a:stretch>
              <a:fillRect/>
            </a:stretch>
          </p:blipFill>
          <p:spPr>
            <a:xfrm>
              <a:off x="3289925" y="1665500"/>
              <a:ext cx="476250" cy="476250"/>
            </a:xfrm>
            <a:prstGeom prst="rect">
              <a:avLst/>
            </a:prstGeom>
            <a:noFill/>
            <a:ln>
              <a:noFill/>
            </a:ln>
          </p:spPr>
        </p:pic>
        <p:pic>
          <p:nvPicPr>
            <p:cNvPr id="223" name="Google Shape;223;p29"/>
            <p:cNvPicPr preferRelativeResize="0"/>
            <p:nvPr/>
          </p:nvPicPr>
          <p:blipFill>
            <a:blip r:embed="rId10">
              <a:alphaModFix/>
            </a:blip>
            <a:stretch>
              <a:fillRect/>
            </a:stretch>
          </p:blipFill>
          <p:spPr>
            <a:xfrm>
              <a:off x="4468225" y="2264025"/>
              <a:ext cx="476250" cy="476250"/>
            </a:xfrm>
            <a:prstGeom prst="rect">
              <a:avLst/>
            </a:prstGeom>
            <a:noFill/>
            <a:ln>
              <a:noFill/>
            </a:ln>
          </p:spPr>
        </p:pic>
        <p:pic>
          <p:nvPicPr>
            <p:cNvPr id="224" name="Google Shape;224;p29"/>
            <p:cNvPicPr preferRelativeResize="0"/>
            <p:nvPr/>
          </p:nvPicPr>
          <p:blipFill>
            <a:blip r:embed="rId11">
              <a:alphaModFix/>
            </a:blip>
            <a:stretch>
              <a:fillRect/>
            </a:stretch>
          </p:blipFill>
          <p:spPr>
            <a:xfrm>
              <a:off x="3879075" y="2862550"/>
              <a:ext cx="476250" cy="476250"/>
            </a:xfrm>
            <a:prstGeom prst="rect">
              <a:avLst/>
            </a:prstGeom>
            <a:noFill/>
            <a:ln>
              <a:noFill/>
            </a:ln>
          </p:spPr>
        </p:pic>
      </p:grpSp>
      <p:sp>
        <p:nvSpPr>
          <p:cNvPr id="225" name="Google Shape;225;p29"/>
          <p:cNvSpPr txBox="1"/>
          <p:nvPr/>
        </p:nvSpPr>
        <p:spPr>
          <a:xfrm>
            <a:off x="1062825" y="1482425"/>
            <a:ext cx="4224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X</a:t>
            </a:r>
            <a:endParaRPr sz="3000"/>
          </a:p>
        </p:txBody>
      </p:sp>
      <p:pic>
        <p:nvPicPr>
          <p:cNvPr id="226" name="Google Shape;226;p29"/>
          <p:cNvPicPr preferRelativeResize="0"/>
          <p:nvPr/>
        </p:nvPicPr>
        <p:blipFill>
          <a:blip r:embed="rId12">
            <a:alphaModFix/>
          </a:blip>
          <a:stretch>
            <a:fillRect/>
          </a:stretch>
        </p:blipFill>
        <p:spPr>
          <a:xfrm>
            <a:off x="173788" y="3472188"/>
            <a:ext cx="1081775" cy="1081775"/>
          </a:xfrm>
          <a:prstGeom prst="rect">
            <a:avLst/>
          </a:prstGeom>
          <a:noFill/>
          <a:ln>
            <a:noFill/>
          </a:ln>
        </p:spPr>
      </p:pic>
      <p:sp>
        <p:nvSpPr>
          <p:cNvPr id="227" name="Google Shape;227;p29"/>
          <p:cNvSpPr/>
          <p:nvPr/>
        </p:nvSpPr>
        <p:spPr>
          <a:xfrm>
            <a:off x="193350" y="3534550"/>
            <a:ext cx="2322900" cy="1019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txBox="1"/>
          <p:nvPr/>
        </p:nvSpPr>
        <p:spPr>
          <a:xfrm>
            <a:off x="1255550" y="3704513"/>
            <a:ext cx="1267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p(z|x)</a:t>
            </a:r>
            <a:endParaRPr sz="3000"/>
          </a:p>
        </p:txBody>
      </p:sp>
      <p:sp>
        <p:nvSpPr>
          <p:cNvPr id="229" name="Google Shape;229;p29"/>
          <p:cNvSpPr txBox="1"/>
          <p:nvPr/>
        </p:nvSpPr>
        <p:spPr>
          <a:xfrm>
            <a:off x="610800" y="4585150"/>
            <a:ext cx="14880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True posterior</a:t>
            </a:r>
            <a:endParaRPr/>
          </a:p>
        </p:txBody>
      </p:sp>
      <p:pic>
        <p:nvPicPr>
          <p:cNvPr id="230" name="Google Shape;230;p29"/>
          <p:cNvPicPr preferRelativeResize="0"/>
          <p:nvPr/>
        </p:nvPicPr>
        <p:blipFill>
          <a:blip r:embed="rId13">
            <a:alphaModFix/>
          </a:blip>
          <a:stretch>
            <a:fillRect/>
          </a:stretch>
        </p:blipFill>
        <p:spPr>
          <a:xfrm>
            <a:off x="5904225" y="193524"/>
            <a:ext cx="2928077" cy="1171522"/>
          </a:xfrm>
          <a:prstGeom prst="rect">
            <a:avLst/>
          </a:prstGeom>
          <a:noFill/>
          <a:ln>
            <a:noFill/>
          </a:ln>
        </p:spPr>
      </p:pic>
      <p:pic>
        <p:nvPicPr>
          <p:cNvPr id="231" name="Google Shape;231;p29"/>
          <p:cNvPicPr preferRelativeResize="0"/>
          <p:nvPr/>
        </p:nvPicPr>
        <p:blipFill>
          <a:blip r:embed="rId14">
            <a:alphaModFix/>
          </a:blip>
          <a:stretch>
            <a:fillRect/>
          </a:stretch>
        </p:blipFill>
        <p:spPr>
          <a:xfrm>
            <a:off x="3843626" y="1517451"/>
            <a:ext cx="4476577" cy="3282901"/>
          </a:xfrm>
          <a:prstGeom prst="rect">
            <a:avLst/>
          </a:prstGeom>
          <a:noFill/>
          <a:ln>
            <a:noFill/>
          </a:ln>
        </p:spPr>
      </p:pic>
      <p:sp>
        <p:nvSpPr>
          <p:cNvPr id="232" name="Google Shape;232;p29"/>
          <p:cNvSpPr txBox="1"/>
          <p:nvPr/>
        </p:nvSpPr>
        <p:spPr>
          <a:xfrm>
            <a:off x="7033350" y="4227650"/>
            <a:ext cx="1191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Approximate </a:t>
            </a:r>
            <a:endParaRPr/>
          </a:p>
          <a:p>
            <a:pPr indent="0" lvl="0" marL="0" rtl="0" algn="l">
              <a:spcBef>
                <a:spcPts val="0"/>
              </a:spcBef>
              <a:spcAft>
                <a:spcPts val="0"/>
              </a:spcAft>
              <a:buNone/>
            </a:pPr>
            <a:r>
              <a:rPr lang="en"/>
              <a:t>posterior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generative model</a:t>
            </a:r>
            <a:endParaRPr/>
          </a:p>
        </p:txBody>
      </p:sp>
      <p:pic>
        <p:nvPicPr>
          <p:cNvPr id="238" name="Google Shape;238;p30"/>
          <p:cNvPicPr preferRelativeResize="0"/>
          <p:nvPr/>
        </p:nvPicPr>
        <p:blipFill>
          <a:blip r:embed="rId3">
            <a:alphaModFix/>
          </a:blip>
          <a:stretch>
            <a:fillRect/>
          </a:stretch>
        </p:blipFill>
        <p:spPr>
          <a:xfrm>
            <a:off x="5904225" y="193524"/>
            <a:ext cx="2928077" cy="1171522"/>
          </a:xfrm>
          <a:prstGeom prst="rect">
            <a:avLst/>
          </a:prstGeom>
          <a:noFill/>
          <a:ln>
            <a:noFill/>
          </a:ln>
        </p:spPr>
      </p:pic>
      <p:pic>
        <p:nvPicPr>
          <p:cNvPr id="239" name="Google Shape;239;p30"/>
          <p:cNvPicPr preferRelativeResize="0"/>
          <p:nvPr/>
        </p:nvPicPr>
        <p:blipFill>
          <a:blip r:embed="rId4">
            <a:alphaModFix/>
          </a:blip>
          <a:stretch>
            <a:fillRect/>
          </a:stretch>
        </p:blipFill>
        <p:spPr>
          <a:xfrm>
            <a:off x="1809388" y="1562246"/>
            <a:ext cx="5525236" cy="347365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intro to training</a:t>
            </a:r>
            <a:endParaRPr/>
          </a:p>
        </p:txBody>
      </p:sp>
      <p:pic>
        <p:nvPicPr>
          <p:cNvPr id="245" name="Google Shape;245;p31"/>
          <p:cNvPicPr preferRelativeResize="0"/>
          <p:nvPr/>
        </p:nvPicPr>
        <p:blipFill>
          <a:blip r:embed="rId3">
            <a:alphaModFix/>
          </a:blip>
          <a:stretch>
            <a:fillRect/>
          </a:stretch>
        </p:blipFill>
        <p:spPr>
          <a:xfrm>
            <a:off x="606600" y="1329725"/>
            <a:ext cx="8086953" cy="3558752"/>
          </a:xfrm>
          <a:prstGeom prst="rect">
            <a:avLst/>
          </a:prstGeom>
          <a:noFill/>
          <a:ln>
            <a:noFill/>
          </a:ln>
        </p:spPr>
      </p:pic>
      <p:sp>
        <p:nvSpPr>
          <p:cNvPr id="246" name="Google Shape;246;p31"/>
          <p:cNvSpPr/>
          <p:nvPr/>
        </p:nvSpPr>
        <p:spPr>
          <a:xfrm>
            <a:off x="936850" y="140125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47" name="Google Shape;247;p31"/>
          <p:cNvGraphicFramePr/>
          <p:nvPr/>
        </p:nvGraphicFramePr>
        <p:xfrm>
          <a:off x="706138"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48" name="Google Shape;248;p31"/>
          <p:cNvSpPr/>
          <p:nvPr/>
        </p:nvSpPr>
        <p:spPr>
          <a:xfrm>
            <a:off x="8601150" y="14850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7849050" y="148500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0" name="Google Shape;250;p31"/>
          <p:cNvGraphicFramePr/>
          <p:nvPr/>
        </p:nvGraphicFramePr>
        <p:xfrm>
          <a:off x="8370438" y="15168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51" name="Google Shape;251;p31"/>
          <p:cNvSpPr/>
          <p:nvPr/>
        </p:nvSpPr>
        <p:spPr>
          <a:xfrm>
            <a:off x="936850" y="14607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52" name="Google Shape;252;p31"/>
          <p:cNvGraphicFramePr/>
          <p:nvPr/>
        </p:nvGraphicFramePr>
        <p:xfrm>
          <a:off x="7559463"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0.568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0.224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0.205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0.015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0.777</a:t>
                      </a:r>
                      <a:endParaRPr sz="800"/>
                    </a:p>
                  </a:txBody>
                  <a:tcPr marT="91425" marB="91425" marR="91425" marL="91425"/>
                </a:tc>
              </a:tr>
            </a:tbl>
          </a:graphicData>
        </a:graphic>
      </p:graphicFrame>
      <p:sp>
        <p:nvSpPr>
          <p:cNvPr id="253" name="Google Shape;253;p31"/>
          <p:cNvSpPr/>
          <p:nvPr/>
        </p:nvSpPr>
        <p:spPr>
          <a:xfrm>
            <a:off x="7849050" y="1485009"/>
            <a:ext cx="505800" cy="2805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1"/>
          <p:cNvPicPr preferRelativeResize="0"/>
          <p:nvPr/>
        </p:nvPicPr>
        <p:blipFill>
          <a:blip r:embed="rId4">
            <a:alphaModFix/>
          </a:blip>
          <a:stretch>
            <a:fillRect/>
          </a:stretch>
        </p:blipFill>
        <p:spPr>
          <a:xfrm>
            <a:off x="936850" y="4387151"/>
            <a:ext cx="505800" cy="505800"/>
          </a:xfrm>
          <a:prstGeom prst="rect">
            <a:avLst/>
          </a:prstGeom>
          <a:noFill/>
          <a:ln>
            <a:noFill/>
          </a:ln>
        </p:spPr>
      </p:pic>
      <p:pic>
        <p:nvPicPr>
          <p:cNvPr id="255" name="Google Shape;255;p31"/>
          <p:cNvPicPr preferRelativeResize="0"/>
          <p:nvPr/>
        </p:nvPicPr>
        <p:blipFill>
          <a:blip r:embed="rId4">
            <a:alphaModFix/>
          </a:blip>
          <a:stretch>
            <a:fillRect/>
          </a:stretch>
        </p:blipFill>
        <p:spPr>
          <a:xfrm>
            <a:off x="8601150" y="4387151"/>
            <a:ext cx="505800" cy="505800"/>
          </a:xfrm>
          <a:prstGeom prst="rect">
            <a:avLst/>
          </a:prstGeom>
          <a:noFill/>
          <a:ln>
            <a:noFill/>
          </a:ln>
        </p:spPr>
      </p:pic>
      <p:pic>
        <p:nvPicPr>
          <p:cNvPr id="256" name="Google Shape;256;p31"/>
          <p:cNvPicPr preferRelativeResize="0"/>
          <p:nvPr/>
        </p:nvPicPr>
        <p:blipFill>
          <a:blip r:embed="rId5">
            <a:alphaModFix/>
          </a:blip>
          <a:stretch>
            <a:fillRect/>
          </a:stretch>
        </p:blipFill>
        <p:spPr>
          <a:xfrm>
            <a:off x="7849050" y="4387150"/>
            <a:ext cx="505800" cy="505800"/>
          </a:xfrm>
          <a:prstGeom prst="rect">
            <a:avLst/>
          </a:prstGeom>
          <a:noFill/>
          <a:ln>
            <a:noFill/>
          </a:ln>
        </p:spPr>
      </p:pic>
      <p:sp>
        <p:nvSpPr>
          <p:cNvPr id="257" name="Google Shape;257;p31"/>
          <p:cNvSpPr txBox="1"/>
          <p:nvPr/>
        </p:nvSpPr>
        <p:spPr>
          <a:xfrm>
            <a:off x="741225" y="1119688"/>
            <a:ext cx="8451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 xi</a:t>
            </a:r>
            <a:endParaRPr/>
          </a:p>
        </p:txBody>
      </p:sp>
      <p:sp>
        <p:nvSpPr>
          <p:cNvPr id="258" name="Google Shape;258;p31"/>
          <p:cNvSpPr txBox="1"/>
          <p:nvPr/>
        </p:nvSpPr>
        <p:spPr>
          <a:xfrm>
            <a:off x="7710150" y="1077813"/>
            <a:ext cx="736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552575" y="104775"/>
            <a:ext cx="5909766"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heart of the problem</a:t>
            </a:r>
            <a:endParaRPr/>
          </a:p>
        </p:txBody>
      </p:sp>
      <p:pic>
        <p:nvPicPr>
          <p:cNvPr id="264" name="Google Shape;264;p32"/>
          <p:cNvPicPr preferRelativeResize="0"/>
          <p:nvPr/>
        </p:nvPicPr>
        <p:blipFill>
          <a:blip r:embed="rId3">
            <a:alphaModFix/>
          </a:blip>
          <a:stretch>
            <a:fillRect/>
          </a:stretch>
        </p:blipFill>
        <p:spPr>
          <a:xfrm>
            <a:off x="606600" y="1329725"/>
            <a:ext cx="8086953" cy="3558752"/>
          </a:xfrm>
          <a:prstGeom prst="rect">
            <a:avLst/>
          </a:prstGeom>
          <a:noFill/>
          <a:ln>
            <a:noFill/>
          </a:ln>
        </p:spPr>
      </p:pic>
      <p:sp>
        <p:nvSpPr>
          <p:cNvPr id="265" name="Google Shape;265;p32"/>
          <p:cNvSpPr/>
          <p:nvPr/>
        </p:nvSpPr>
        <p:spPr>
          <a:xfrm>
            <a:off x="936850" y="140125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6" name="Google Shape;266;p32"/>
          <p:cNvGraphicFramePr/>
          <p:nvPr/>
        </p:nvGraphicFramePr>
        <p:xfrm>
          <a:off x="706138"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67" name="Google Shape;267;p32"/>
          <p:cNvSpPr/>
          <p:nvPr/>
        </p:nvSpPr>
        <p:spPr>
          <a:xfrm>
            <a:off x="8601150" y="14850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7849050" y="148500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9" name="Google Shape;269;p32"/>
          <p:cNvGraphicFramePr/>
          <p:nvPr/>
        </p:nvGraphicFramePr>
        <p:xfrm>
          <a:off x="8370438" y="15168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70" name="Google Shape;270;p32"/>
          <p:cNvSpPr/>
          <p:nvPr/>
        </p:nvSpPr>
        <p:spPr>
          <a:xfrm>
            <a:off x="936850" y="14607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1" name="Google Shape;271;p32"/>
          <p:cNvGraphicFramePr/>
          <p:nvPr/>
        </p:nvGraphicFramePr>
        <p:xfrm>
          <a:off x="7559463"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0.568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0.224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0.205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0.015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0.777</a:t>
                      </a:r>
                      <a:endParaRPr sz="800"/>
                    </a:p>
                  </a:txBody>
                  <a:tcPr marT="91425" marB="91425" marR="91425" marL="91425"/>
                </a:tc>
              </a:tr>
            </a:tbl>
          </a:graphicData>
        </a:graphic>
      </p:graphicFrame>
      <p:sp>
        <p:nvSpPr>
          <p:cNvPr id="272" name="Google Shape;272;p32"/>
          <p:cNvSpPr/>
          <p:nvPr/>
        </p:nvSpPr>
        <p:spPr>
          <a:xfrm>
            <a:off x="7849050" y="1485009"/>
            <a:ext cx="505800" cy="2805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2"/>
          <p:cNvPicPr preferRelativeResize="0"/>
          <p:nvPr/>
        </p:nvPicPr>
        <p:blipFill>
          <a:blip r:embed="rId4">
            <a:alphaModFix/>
          </a:blip>
          <a:stretch>
            <a:fillRect/>
          </a:stretch>
        </p:blipFill>
        <p:spPr>
          <a:xfrm>
            <a:off x="936850" y="4387151"/>
            <a:ext cx="505800" cy="505800"/>
          </a:xfrm>
          <a:prstGeom prst="rect">
            <a:avLst/>
          </a:prstGeom>
          <a:noFill/>
          <a:ln>
            <a:noFill/>
          </a:ln>
        </p:spPr>
      </p:pic>
      <p:pic>
        <p:nvPicPr>
          <p:cNvPr id="274" name="Google Shape;274;p32"/>
          <p:cNvPicPr preferRelativeResize="0"/>
          <p:nvPr/>
        </p:nvPicPr>
        <p:blipFill>
          <a:blip r:embed="rId4">
            <a:alphaModFix/>
          </a:blip>
          <a:stretch>
            <a:fillRect/>
          </a:stretch>
        </p:blipFill>
        <p:spPr>
          <a:xfrm>
            <a:off x="8601150" y="4387151"/>
            <a:ext cx="505800" cy="505800"/>
          </a:xfrm>
          <a:prstGeom prst="rect">
            <a:avLst/>
          </a:prstGeom>
          <a:noFill/>
          <a:ln>
            <a:noFill/>
          </a:ln>
        </p:spPr>
      </p:pic>
      <p:pic>
        <p:nvPicPr>
          <p:cNvPr id="275" name="Google Shape;275;p32"/>
          <p:cNvPicPr preferRelativeResize="0"/>
          <p:nvPr/>
        </p:nvPicPr>
        <p:blipFill>
          <a:blip r:embed="rId5">
            <a:alphaModFix/>
          </a:blip>
          <a:stretch>
            <a:fillRect/>
          </a:stretch>
        </p:blipFill>
        <p:spPr>
          <a:xfrm>
            <a:off x="7849050" y="4387150"/>
            <a:ext cx="505800" cy="505800"/>
          </a:xfrm>
          <a:prstGeom prst="rect">
            <a:avLst/>
          </a:prstGeom>
          <a:noFill/>
          <a:ln>
            <a:noFill/>
          </a:ln>
        </p:spPr>
      </p:pic>
      <p:sp>
        <p:nvSpPr>
          <p:cNvPr id="276" name="Google Shape;276;p32"/>
          <p:cNvSpPr/>
          <p:nvPr/>
        </p:nvSpPr>
        <p:spPr>
          <a:xfrm>
            <a:off x="7978900" y="597550"/>
            <a:ext cx="881700" cy="5058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Error</a:t>
            </a:r>
            <a:endParaRPr/>
          </a:p>
        </p:txBody>
      </p:sp>
      <p:cxnSp>
        <p:nvCxnSpPr>
          <p:cNvPr id="277" name="Google Shape;277;p32"/>
          <p:cNvCxnSpPr>
            <a:endCxn id="272" idx="3"/>
          </p:cNvCxnSpPr>
          <p:nvPr/>
        </p:nvCxnSpPr>
        <p:spPr>
          <a:xfrm flipH="1">
            <a:off x="8354850" y="1107459"/>
            <a:ext cx="91500" cy="1780500"/>
          </a:xfrm>
          <a:prstGeom prst="straightConnector1">
            <a:avLst/>
          </a:prstGeom>
          <a:noFill/>
          <a:ln cap="flat" cmpd="sng" w="19050">
            <a:solidFill>
              <a:srgbClr val="FF0000"/>
            </a:solidFill>
            <a:prstDash val="solid"/>
            <a:round/>
            <a:headEnd len="med" w="med" type="none"/>
            <a:tailEnd len="med" w="med" type="none"/>
          </a:ln>
        </p:spPr>
      </p:cxnSp>
      <p:cxnSp>
        <p:nvCxnSpPr>
          <p:cNvPr id="278" name="Google Shape;278;p32"/>
          <p:cNvCxnSpPr>
            <a:endCxn id="267" idx="1"/>
          </p:cNvCxnSpPr>
          <p:nvPr/>
        </p:nvCxnSpPr>
        <p:spPr>
          <a:xfrm>
            <a:off x="8480250" y="1116459"/>
            <a:ext cx="120900" cy="1771500"/>
          </a:xfrm>
          <a:prstGeom prst="straightConnector1">
            <a:avLst/>
          </a:prstGeom>
          <a:noFill/>
          <a:ln cap="flat" cmpd="sng" w="19050">
            <a:solidFill>
              <a:srgbClr val="FF0000"/>
            </a:solidFill>
            <a:prstDash val="solid"/>
            <a:round/>
            <a:headEnd len="med" w="med" type="none"/>
            <a:tailEnd len="med" w="med" type="none"/>
          </a:ln>
        </p:spPr>
      </p:cxnSp>
      <p:sp>
        <p:nvSpPr>
          <p:cNvPr id="279" name="Google Shape;279;p32"/>
          <p:cNvSpPr txBox="1"/>
          <p:nvPr/>
        </p:nvSpPr>
        <p:spPr>
          <a:xfrm>
            <a:off x="3600450" y="5329825"/>
            <a:ext cx="54864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equals the probability density (or mass) of datapoint x</a:t>
            </a:r>
            <a:r>
              <a:rPr lang="en" sz="700">
                <a:solidFill>
                  <a:schemeClr val="dk1"/>
                </a:solidFill>
              </a:rPr>
              <a:t>(i) </a:t>
            </a:r>
            <a:r>
              <a:rPr lang="en" sz="1000">
                <a:solidFill>
                  <a:schemeClr val="dk1"/>
                </a:solidFill>
              </a:rPr>
              <a:t>under the generative model, given z</a:t>
            </a:r>
            <a:r>
              <a:rPr lang="en" sz="700">
                <a:solidFill>
                  <a:schemeClr val="dk1"/>
                </a:solidFill>
              </a:rPr>
              <a:t>(i,l)</a:t>
            </a:r>
            <a:r>
              <a:rPr lang="en" sz="1000">
                <a:solidFill>
                  <a:schemeClr val="dk1"/>
                </a:solidFill>
              </a:rPr>
              <a:t>. This term is a negative </a:t>
            </a:r>
            <a:r>
              <a:rPr i="1" lang="en" sz="1000">
                <a:solidFill>
                  <a:schemeClr val="dk1"/>
                </a:solidFill>
              </a:rPr>
              <a:t>reconstruction error </a:t>
            </a:r>
            <a:r>
              <a:rPr lang="en" sz="1000">
                <a:solidFill>
                  <a:schemeClr val="dk1"/>
                </a:solidFill>
              </a:rPr>
              <a:t>in auto-encoder parlance.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Reconstruction error</a:t>
            </a:r>
            <a:endParaRPr/>
          </a:p>
        </p:txBody>
      </p:sp>
      <p:sp>
        <p:nvSpPr>
          <p:cNvPr id="285" name="Google Shape;285;p33"/>
          <p:cNvSpPr txBox="1"/>
          <p:nvPr/>
        </p:nvSpPr>
        <p:spPr>
          <a:xfrm>
            <a:off x="5772150" y="16573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a:solidFill>
                  <a:schemeClr val="dk1"/>
                </a:solidFill>
              </a:rPr>
              <a:t>equals the probability density (or mass) of datapoint x(i) under the generative model, given z(i,l). This term is a negative </a:t>
            </a:r>
            <a:r>
              <a:rPr i="1" lang="en">
                <a:solidFill>
                  <a:schemeClr val="dk1"/>
                </a:solidFill>
              </a:rPr>
              <a:t>reconstruction error </a:t>
            </a:r>
            <a:r>
              <a:rPr lang="en">
                <a:solidFill>
                  <a:schemeClr val="dk1"/>
                </a:solidFill>
              </a:rPr>
              <a:t>in auto-encoder parlance. </a:t>
            </a:r>
            <a:endParaRPr>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p:txBody>
      </p:sp>
      <p:pic>
        <p:nvPicPr>
          <p:cNvPr id="286" name="Google Shape;286;p33"/>
          <p:cNvPicPr preferRelativeResize="0"/>
          <p:nvPr/>
        </p:nvPicPr>
        <p:blipFill>
          <a:blip r:embed="rId3">
            <a:alphaModFix/>
          </a:blip>
          <a:stretch>
            <a:fillRect/>
          </a:stretch>
        </p:blipFill>
        <p:spPr>
          <a:xfrm>
            <a:off x="819150" y="2379800"/>
            <a:ext cx="3486150" cy="104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heart of the problem</a:t>
            </a:r>
            <a:endParaRPr/>
          </a:p>
        </p:txBody>
      </p:sp>
      <p:pic>
        <p:nvPicPr>
          <p:cNvPr id="292" name="Google Shape;292;p34"/>
          <p:cNvPicPr preferRelativeResize="0"/>
          <p:nvPr/>
        </p:nvPicPr>
        <p:blipFill>
          <a:blip r:embed="rId3">
            <a:alphaModFix/>
          </a:blip>
          <a:stretch>
            <a:fillRect/>
          </a:stretch>
        </p:blipFill>
        <p:spPr>
          <a:xfrm>
            <a:off x="606600" y="1329725"/>
            <a:ext cx="8086953" cy="3558752"/>
          </a:xfrm>
          <a:prstGeom prst="rect">
            <a:avLst/>
          </a:prstGeom>
          <a:noFill/>
          <a:ln>
            <a:noFill/>
          </a:ln>
        </p:spPr>
      </p:pic>
      <p:sp>
        <p:nvSpPr>
          <p:cNvPr id="293" name="Google Shape;293;p34"/>
          <p:cNvSpPr/>
          <p:nvPr/>
        </p:nvSpPr>
        <p:spPr>
          <a:xfrm>
            <a:off x="936850" y="140125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4" name="Google Shape;294;p34"/>
          <p:cNvGraphicFramePr/>
          <p:nvPr/>
        </p:nvGraphicFramePr>
        <p:xfrm>
          <a:off x="706138"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95" name="Google Shape;295;p34"/>
          <p:cNvSpPr/>
          <p:nvPr/>
        </p:nvSpPr>
        <p:spPr>
          <a:xfrm>
            <a:off x="8601150" y="14850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4"/>
          <p:cNvSpPr/>
          <p:nvPr/>
        </p:nvSpPr>
        <p:spPr>
          <a:xfrm>
            <a:off x="7849050" y="1485000"/>
            <a:ext cx="505800" cy="290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4"/>
          <p:cNvGraphicFramePr/>
          <p:nvPr/>
        </p:nvGraphicFramePr>
        <p:xfrm>
          <a:off x="8370438" y="15168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bl>
          </a:graphicData>
        </a:graphic>
      </p:graphicFrame>
      <p:sp>
        <p:nvSpPr>
          <p:cNvPr id="298" name="Google Shape;298;p34"/>
          <p:cNvSpPr/>
          <p:nvPr/>
        </p:nvSpPr>
        <p:spPr>
          <a:xfrm>
            <a:off x="936850" y="1460709"/>
            <a:ext cx="505800" cy="2805900"/>
          </a:xfrm>
          <a:prstGeom prst="rect">
            <a:avLst/>
          </a:prstGeom>
          <a:noFill/>
          <a:ln cap="flat" cmpd="sng" w="285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9" name="Google Shape;299;p34"/>
          <p:cNvGraphicFramePr/>
          <p:nvPr/>
        </p:nvGraphicFramePr>
        <p:xfrm>
          <a:off x="7559463" y="1568750"/>
          <a:ext cx="3000000" cy="3000000"/>
        </p:xfrm>
        <a:graphic>
          <a:graphicData uri="http://schemas.openxmlformats.org/drawingml/2006/table">
            <a:tbl>
              <a:tblPr>
                <a:noFill/>
                <a:tableStyleId>{FF1E5655-CDCB-444A-BB89-E9CB4E7E25F1}</a:tableStyleId>
              </a:tblPr>
              <a:tblGrid>
                <a:gridCol w="736500"/>
              </a:tblGrid>
              <a:tr h="478000">
                <a:tc>
                  <a:txBody>
                    <a:bodyPr/>
                    <a:lstStyle/>
                    <a:p>
                      <a:pPr indent="0" lvl="0" marL="0" rtl="0" algn="r">
                        <a:lnSpc>
                          <a:spcPct val="115000"/>
                        </a:lnSpc>
                        <a:spcBef>
                          <a:spcPts val="0"/>
                        </a:spcBef>
                        <a:spcAft>
                          <a:spcPts val="0"/>
                        </a:spcAft>
                        <a:buNone/>
                      </a:pPr>
                      <a:r>
                        <a:rPr lang="en" sz="800"/>
                        <a:t>0.568</a:t>
                      </a:r>
                      <a:endParaRPr sz="800"/>
                    </a:p>
                  </a:txBody>
                  <a:tcPr marT="91425" marB="91425" marR="91425" marL="91425"/>
                </a:tc>
              </a:tr>
              <a:tr h="352200">
                <a:tc>
                  <a:txBody>
                    <a:bodyPr/>
                    <a:lstStyle/>
                    <a:p>
                      <a:pPr indent="0" lvl="0" marL="0" rtl="0" algn="r">
                        <a:lnSpc>
                          <a:spcPct val="50000"/>
                        </a:lnSpc>
                        <a:spcBef>
                          <a:spcPts val="0"/>
                        </a:spcBef>
                        <a:spcAft>
                          <a:spcPts val="0"/>
                        </a:spcAft>
                        <a:buNone/>
                      </a:pPr>
                      <a:r>
                        <a:rPr lang="en" sz="800"/>
                        <a:t>0.224</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0.205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0.015</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0.232</a:t>
                      </a:r>
                      <a:endParaRPr sz="800"/>
                    </a:p>
                  </a:txBody>
                  <a:tcPr marT="91425" marB="91425" marR="91425" marL="91425"/>
                </a:tc>
              </a:tr>
              <a:tr h="478000">
                <a:tc>
                  <a:txBody>
                    <a:bodyPr/>
                    <a:lstStyle/>
                    <a:p>
                      <a:pPr indent="0" lvl="0" marL="0" rtl="0" algn="r">
                        <a:lnSpc>
                          <a:spcPct val="115000"/>
                        </a:lnSpc>
                        <a:spcBef>
                          <a:spcPts val="0"/>
                        </a:spcBef>
                        <a:spcAft>
                          <a:spcPts val="0"/>
                        </a:spcAft>
                        <a:buNone/>
                      </a:pPr>
                      <a:r>
                        <a:rPr lang="en" sz="800"/>
                        <a:t>0.777</a:t>
                      </a:r>
                      <a:endParaRPr sz="800"/>
                    </a:p>
                  </a:txBody>
                  <a:tcPr marT="91425" marB="91425" marR="91425" marL="91425"/>
                </a:tc>
              </a:tr>
            </a:tbl>
          </a:graphicData>
        </a:graphic>
      </p:graphicFrame>
      <p:sp>
        <p:nvSpPr>
          <p:cNvPr id="300" name="Google Shape;300;p34"/>
          <p:cNvSpPr/>
          <p:nvPr/>
        </p:nvSpPr>
        <p:spPr>
          <a:xfrm>
            <a:off x="7849050" y="1485009"/>
            <a:ext cx="505800" cy="28059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4"/>
          <p:cNvPicPr preferRelativeResize="0"/>
          <p:nvPr/>
        </p:nvPicPr>
        <p:blipFill>
          <a:blip r:embed="rId4">
            <a:alphaModFix/>
          </a:blip>
          <a:stretch>
            <a:fillRect/>
          </a:stretch>
        </p:blipFill>
        <p:spPr>
          <a:xfrm>
            <a:off x="936850" y="4387151"/>
            <a:ext cx="505800" cy="505800"/>
          </a:xfrm>
          <a:prstGeom prst="rect">
            <a:avLst/>
          </a:prstGeom>
          <a:noFill/>
          <a:ln>
            <a:noFill/>
          </a:ln>
        </p:spPr>
      </p:pic>
      <p:pic>
        <p:nvPicPr>
          <p:cNvPr id="302" name="Google Shape;302;p34"/>
          <p:cNvPicPr preferRelativeResize="0"/>
          <p:nvPr/>
        </p:nvPicPr>
        <p:blipFill>
          <a:blip r:embed="rId4">
            <a:alphaModFix/>
          </a:blip>
          <a:stretch>
            <a:fillRect/>
          </a:stretch>
        </p:blipFill>
        <p:spPr>
          <a:xfrm>
            <a:off x="8601150" y="4387151"/>
            <a:ext cx="505800" cy="505800"/>
          </a:xfrm>
          <a:prstGeom prst="rect">
            <a:avLst/>
          </a:prstGeom>
          <a:noFill/>
          <a:ln>
            <a:noFill/>
          </a:ln>
        </p:spPr>
      </p:pic>
      <p:pic>
        <p:nvPicPr>
          <p:cNvPr id="303" name="Google Shape;303;p34"/>
          <p:cNvPicPr preferRelativeResize="0"/>
          <p:nvPr/>
        </p:nvPicPr>
        <p:blipFill>
          <a:blip r:embed="rId5">
            <a:alphaModFix/>
          </a:blip>
          <a:stretch>
            <a:fillRect/>
          </a:stretch>
        </p:blipFill>
        <p:spPr>
          <a:xfrm>
            <a:off x="7849050" y="4387150"/>
            <a:ext cx="505800" cy="505800"/>
          </a:xfrm>
          <a:prstGeom prst="rect">
            <a:avLst/>
          </a:prstGeom>
          <a:noFill/>
          <a:ln>
            <a:noFill/>
          </a:ln>
        </p:spPr>
      </p:pic>
      <p:sp>
        <p:nvSpPr>
          <p:cNvPr id="304" name="Google Shape;304;p34"/>
          <p:cNvSpPr/>
          <p:nvPr/>
        </p:nvSpPr>
        <p:spPr>
          <a:xfrm>
            <a:off x="7978900" y="597550"/>
            <a:ext cx="881700" cy="505800"/>
          </a:xfrm>
          <a:prstGeom prst="rect">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Error</a:t>
            </a:r>
            <a:endParaRPr/>
          </a:p>
        </p:txBody>
      </p:sp>
      <p:cxnSp>
        <p:nvCxnSpPr>
          <p:cNvPr id="305" name="Google Shape;305;p34"/>
          <p:cNvCxnSpPr>
            <a:endCxn id="300" idx="3"/>
          </p:cNvCxnSpPr>
          <p:nvPr/>
        </p:nvCxnSpPr>
        <p:spPr>
          <a:xfrm flipH="1">
            <a:off x="8354850" y="1107459"/>
            <a:ext cx="91500" cy="1780500"/>
          </a:xfrm>
          <a:prstGeom prst="straightConnector1">
            <a:avLst/>
          </a:prstGeom>
          <a:noFill/>
          <a:ln cap="flat" cmpd="sng" w="19050">
            <a:solidFill>
              <a:srgbClr val="FF0000"/>
            </a:solidFill>
            <a:prstDash val="solid"/>
            <a:round/>
            <a:headEnd len="med" w="med" type="none"/>
            <a:tailEnd len="med" w="med" type="none"/>
          </a:ln>
        </p:spPr>
      </p:cxnSp>
      <p:cxnSp>
        <p:nvCxnSpPr>
          <p:cNvPr id="306" name="Google Shape;306;p34"/>
          <p:cNvCxnSpPr>
            <a:endCxn id="295" idx="1"/>
          </p:cNvCxnSpPr>
          <p:nvPr/>
        </p:nvCxnSpPr>
        <p:spPr>
          <a:xfrm>
            <a:off x="8480250" y="1116459"/>
            <a:ext cx="120900" cy="1771500"/>
          </a:xfrm>
          <a:prstGeom prst="straightConnector1">
            <a:avLst/>
          </a:prstGeom>
          <a:noFill/>
          <a:ln cap="flat" cmpd="sng" w="19050">
            <a:solidFill>
              <a:srgbClr val="FF0000"/>
            </a:solidFill>
            <a:prstDash val="solid"/>
            <a:round/>
            <a:headEnd len="med" w="med" type="none"/>
            <a:tailEnd len="med" w="med" type="none"/>
          </a:ln>
        </p:spPr>
      </p:cxnSp>
      <p:cxnSp>
        <p:nvCxnSpPr>
          <p:cNvPr id="307" name="Google Shape;307;p34"/>
          <p:cNvCxnSpPr/>
          <p:nvPr/>
        </p:nvCxnSpPr>
        <p:spPr>
          <a:xfrm rot="10800000">
            <a:off x="7504100" y="2626850"/>
            <a:ext cx="303000" cy="0"/>
          </a:xfrm>
          <a:prstGeom prst="straightConnector1">
            <a:avLst/>
          </a:prstGeom>
          <a:noFill/>
          <a:ln cap="flat" cmpd="sng" w="28575">
            <a:solidFill>
              <a:srgbClr val="FF0000"/>
            </a:solidFill>
            <a:prstDash val="solid"/>
            <a:round/>
            <a:headEnd len="med" w="med" type="none"/>
            <a:tailEnd len="med" w="med" type="none"/>
          </a:ln>
        </p:spPr>
      </p:cxnSp>
      <p:cxnSp>
        <p:nvCxnSpPr>
          <p:cNvPr id="308" name="Google Shape;308;p34"/>
          <p:cNvCxnSpPr/>
          <p:nvPr/>
        </p:nvCxnSpPr>
        <p:spPr>
          <a:xfrm flipH="1">
            <a:off x="6934300" y="2636050"/>
            <a:ext cx="330900" cy="679500"/>
          </a:xfrm>
          <a:prstGeom prst="straightConnector1">
            <a:avLst/>
          </a:prstGeom>
          <a:noFill/>
          <a:ln cap="flat" cmpd="sng" w="28575">
            <a:solidFill>
              <a:srgbClr val="FF0000"/>
            </a:solidFill>
            <a:prstDash val="solid"/>
            <a:round/>
            <a:headEnd len="med" w="med" type="none"/>
            <a:tailEnd len="med" w="med" type="none"/>
          </a:ln>
        </p:spPr>
      </p:cxnSp>
      <p:cxnSp>
        <p:nvCxnSpPr>
          <p:cNvPr id="309" name="Google Shape;309;p34"/>
          <p:cNvCxnSpPr/>
          <p:nvPr/>
        </p:nvCxnSpPr>
        <p:spPr>
          <a:xfrm rot="10800000">
            <a:off x="6383300" y="3095350"/>
            <a:ext cx="308700" cy="220200"/>
          </a:xfrm>
          <a:prstGeom prst="straightConnector1">
            <a:avLst/>
          </a:prstGeom>
          <a:noFill/>
          <a:ln cap="flat" cmpd="sng" w="28575">
            <a:solidFill>
              <a:srgbClr val="FF0000"/>
            </a:solidFill>
            <a:prstDash val="solid"/>
            <a:round/>
            <a:headEnd len="med" w="med" type="none"/>
            <a:tailEnd len="med" w="med" type="none"/>
          </a:ln>
        </p:spPr>
      </p:cxnSp>
      <p:cxnSp>
        <p:nvCxnSpPr>
          <p:cNvPr id="310" name="Google Shape;310;p34"/>
          <p:cNvCxnSpPr/>
          <p:nvPr/>
        </p:nvCxnSpPr>
        <p:spPr>
          <a:xfrm flipH="1">
            <a:off x="5667000" y="3085900"/>
            <a:ext cx="474000" cy="9300"/>
          </a:xfrm>
          <a:prstGeom prst="straightConnector1">
            <a:avLst/>
          </a:prstGeom>
          <a:noFill/>
          <a:ln cap="flat" cmpd="sng" w="28575">
            <a:solidFill>
              <a:srgbClr val="FF0000"/>
            </a:solidFill>
            <a:prstDash val="solid"/>
            <a:round/>
            <a:headEnd len="med" w="med" type="none"/>
            <a:tailEnd len="med" w="med" type="none"/>
          </a:ln>
        </p:spPr>
      </p:cxnSp>
      <p:cxnSp>
        <p:nvCxnSpPr>
          <p:cNvPr id="311" name="Google Shape;311;p34"/>
          <p:cNvCxnSpPr/>
          <p:nvPr/>
        </p:nvCxnSpPr>
        <p:spPr>
          <a:xfrm rot="10800000">
            <a:off x="7496850" y="1707463"/>
            <a:ext cx="303000" cy="0"/>
          </a:xfrm>
          <a:prstGeom prst="straightConnector1">
            <a:avLst/>
          </a:prstGeom>
          <a:noFill/>
          <a:ln cap="flat" cmpd="sng" w="28575">
            <a:solidFill>
              <a:srgbClr val="FF0000"/>
            </a:solidFill>
            <a:prstDash val="solid"/>
            <a:round/>
            <a:headEnd len="med" w="med" type="none"/>
            <a:tailEnd len="med" w="med" type="none"/>
          </a:ln>
        </p:spPr>
      </p:cxnSp>
      <p:cxnSp>
        <p:nvCxnSpPr>
          <p:cNvPr id="312" name="Google Shape;312;p34"/>
          <p:cNvCxnSpPr/>
          <p:nvPr/>
        </p:nvCxnSpPr>
        <p:spPr>
          <a:xfrm flipH="1">
            <a:off x="6927050" y="1716663"/>
            <a:ext cx="330900" cy="679500"/>
          </a:xfrm>
          <a:prstGeom prst="straightConnector1">
            <a:avLst/>
          </a:prstGeom>
          <a:noFill/>
          <a:ln cap="flat" cmpd="sng" w="28575">
            <a:solidFill>
              <a:srgbClr val="FF0000"/>
            </a:solidFill>
            <a:prstDash val="solid"/>
            <a:round/>
            <a:headEnd len="med" w="med" type="none"/>
            <a:tailEnd len="med" w="med" type="none"/>
          </a:ln>
        </p:spPr>
      </p:cxnSp>
      <p:cxnSp>
        <p:nvCxnSpPr>
          <p:cNvPr id="313" name="Google Shape;313;p34"/>
          <p:cNvCxnSpPr/>
          <p:nvPr/>
        </p:nvCxnSpPr>
        <p:spPr>
          <a:xfrm flipH="1">
            <a:off x="6411025" y="2443175"/>
            <a:ext cx="284700" cy="165300"/>
          </a:xfrm>
          <a:prstGeom prst="straightConnector1">
            <a:avLst/>
          </a:prstGeom>
          <a:noFill/>
          <a:ln cap="flat" cmpd="sng" w="28575">
            <a:solidFill>
              <a:srgbClr val="FF0000"/>
            </a:solidFill>
            <a:prstDash val="solid"/>
            <a:round/>
            <a:headEnd len="med" w="med" type="none"/>
            <a:tailEnd len="med" w="med" type="none"/>
          </a:ln>
        </p:spPr>
      </p:cxnSp>
      <p:cxnSp>
        <p:nvCxnSpPr>
          <p:cNvPr id="314" name="Google Shape;314;p34"/>
          <p:cNvCxnSpPr/>
          <p:nvPr/>
        </p:nvCxnSpPr>
        <p:spPr>
          <a:xfrm flipH="1">
            <a:off x="5667000" y="2636038"/>
            <a:ext cx="474000" cy="9300"/>
          </a:xfrm>
          <a:prstGeom prst="straightConnector1">
            <a:avLst/>
          </a:prstGeom>
          <a:noFill/>
          <a:ln cap="flat" cmpd="sng" w="28575">
            <a:solidFill>
              <a:srgbClr val="FF0000"/>
            </a:solidFill>
            <a:prstDash val="solid"/>
            <a:round/>
            <a:headEnd len="med" w="med" type="none"/>
            <a:tailEnd len="med" w="med" type="none"/>
          </a:ln>
        </p:spPr>
      </p:cxnSp>
      <p:cxnSp>
        <p:nvCxnSpPr>
          <p:cNvPr id="315" name="Google Shape;315;p34"/>
          <p:cNvCxnSpPr/>
          <p:nvPr/>
        </p:nvCxnSpPr>
        <p:spPr>
          <a:xfrm rot="10800000">
            <a:off x="7469850" y="3095125"/>
            <a:ext cx="303000" cy="0"/>
          </a:xfrm>
          <a:prstGeom prst="straightConnector1">
            <a:avLst/>
          </a:prstGeom>
          <a:noFill/>
          <a:ln cap="flat" cmpd="sng" w="28575">
            <a:solidFill>
              <a:srgbClr val="FF0000"/>
            </a:solidFill>
            <a:prstDash val="solid"/>
            <a:round/>
            <a:headEnd len="med" w="med" type="none"/>
            <a:tailEnd len="med" w="med" type="none"/>
          </a:ln>
        </p:spPr>
      </p:cxnSp>
      <p:cxnSp>
        <p:nvCxnSpPr>
          <p:cNvPr id="316" name="Google Shape;316;p34"/>
          <p:cNvCxnSpPr/>
          <p:nvPr/>
        </p:nvCxnSpPr>
        <p:spPr>
          <a:xfrm rot="10800000">
            <a:off x="6952850" y="1947225"/>
            <a:ext cx="278100" cy="1157100"/>
          </a:xfrm>
          <a:prstGeom prst="straightConnector1">
            <a:avLst/>
          </a:prstGeom>
          <a:noFill/>
          <a:ln cap="flat" cmpd="sng" w="28575">
            <a:solidFill>
              <a:srgbClr val="FF0000"/>
            </a:solidFill>
            <a:prstDash val="solid"/>
            <a:round/>
            <a:headEnd len="med" w="med" type="none"/>
            <a:tailEnd len="med" w="med" type="none"/>
          </a:ln>
        </p:spPr>
      </p:cxnSp>
      <p:cxnSp>
        <p:nvCxnSpPr>
          <p:cNvPr id="317" name="Google Shape;317;p34"/>
          <p:cNvCxnSpPr/>
          <p:nvPr/>
        </p:nvCxnSpPr>
        <p:spPr>
          <a:xfrm flipH="1" rot="10800000">
            <a:off x="6392625" y="1946500"/>
            <a:ext cx="299400" cy="652800"/>
          </a:xfrm>
          <a:prstGeom prst="straightConnector1">
            <a:avLst/>
          </a:prstGeom>
          <a:noFill/>
          <a:ln cap="flat" cmpd="sng" w="28575">
            <a:solidFill>
              <a:srgbClr val="FF0000"/>
            </a:solidFill>
            <a:prstDash val="solid"/>
            <a:round/>
            <a:headEnd len="med" w="med" type="none"/>
            <a:tailEnd len="med" w="med" type="none"/>
          </a:ln>
        </p:spPr>
      </p:cxnSp>
      <p:sp>
        <p:nvSpPr>
          <p:cNvPr id="318" name="Google Shape;318;p34"/>
          <p:cNvSpPr/>
          <p:nvPr/>
        </p:nvSpPr>
        <p:spPr>
          <a:xfrm>
            <a:off x="5244525" y="2048225"/>
            <a:ext cx="578700" cy="160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Approximation of densities</a:t>
            </a:r>
            <a:endParaRPr/>
          </a:p>
        </p:txBody>
      </p:sp>
      <p:sp>
        <p:nvSpPr>
          <p:cNvPr id="324" name="Google Shape;32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FF0000"/>
                </a:solidFill>
              </a:rPr>
              <a:t>Approach</a:t>
            </a:r>
            <a:r>
              <a:rPr lang="en"/>
              <a:t>: Variational Inference (</a:t>
            </a:r>
            <a:r>
              <a:rPr b="1" lang="en">
                <a:solidFill>
                  <a:srgbClr val="000000"/>
                </a:solidFill>
              </a:rPr>
              <a:t>VI</a:t>
            </a:r>
            <a:r>
              <a:rPr lang="en"/>
              <a:t>)</a:t>
            </a:r>
            <a:endParaRPr/>
          </a:p>
          <a:p>
            <a:pPr indent="-342900" lvl="1" marL="914400" rtl="0" algn="l">
              <a:spcBef>
                <a:spcPts val="0"/>
              </a:spcBef>
              <a:spcAft>
                <a:spcPts val="0"/>
              </a:spcAft>
              <a:buSzPts val="1800"/>
              <a:buChar char="○"/>
            </a:pPr>
            <a:r>
              <a:rPr lang="en" sz="1800"/>
              <a:t>Approximates a </a:t>
            </a:r>
            <a:r>
              <a:rPr i="1" lang="en" sz="1800">
                <a:solidFill>
                  <a:srgbClr val="3C78D8"/>
                </a:solidFill>
              </a:rPr>
              <a:t>conditional </a:t>
            </a:r>
            <a:r>
              <a:rPr i="1" lang="en" sz="1800"/>
              <a:t>density </a:t>
            </a:r>
            <a:r>
              <a:rPr lang="en" sz="1800"/>
              <a:t>from a </a:t>
            </a:r>
            <a:r>
              <a:rPr lang="en" sz="1800">
                <a:solidFill>
                  <a:srgbClr val="6AA84F"/>
                </a:solidFill>
              </a:rPr>
              <a:t>collection of densities</a:t>
            </a:r>
            <a:endParaRPr sz="1800">
              <a:solidFill>
                <a:srgbClr val="6AA84F"/>
              </a:solidFill>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25" name="Google Shape;325;p35"/>
          <p:cNvPicPr preferRelativeResize="0"/>
          <p:nvPr/>
        </p:nvPicPr>
        <p:blipFill>
          <a:blip r:embed="rId3">
            <a:alphaModFix/>
          </a:blip>
          <a:stretch>
            <a:fillRect/>
          </a:stretch>
        </p:blipFill>
        <p:spPr>
          <a:xfrm>
            <a:off x="1606963" y="2099338"/>
            <a:ext cx="4772025" cy="2238375"/>
          </a:xfrm>
          <a:prstGeom prst="rect">
            <a:avLst/>
          </a:prstGeom>
          <a:noFill/>
          <a:ln>
            <a:noFill/>
          </a:ln>
        </p:spPr>
      </p:pic>
      <p:sp>
        <p:nvSpPr>
          <p:cNvPr id="326" name="Google Shape;326;p35"/>
          <p:cNvSpPr txBox="1"/>
          <p:nvPr/>
        </p:nvSpPr>
        <p:spPr>
          <a:xfrm>
            <a:off x="2117250" y="4232375"/>
            <a:ext cx="49095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Green </a:t>
            </a:r>
            <a:r>
              <a:rPr lang="en"/>
              <a:t>density attempting to fit the </a:t>
            </a:r>
            <a:r>
              <a:rPr lang="en">
                <a:solidFill>
                  <a:srgbClr val="1155CC"/>
                </a:solidFill>
              </a:rPr>
              <a:t>Blue </a:t>
            </a:r>
            <a:r>
              <a:rPr lang="en"/>
              <a:t>density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Parameterization in Variational Inference</a:t>
            </a:r>
            <a:r>
              <a:rPr lang="en"/>
              <a:t> </a:t>
            </a:r>
            <a:endParaRPr/>
          </a:p>
        </p:txBody>
      </p:sp>
      <p:sp>
        <p:nvSpPr>
          <p:cNvPr id="332" name="Google Shape;33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t>
            </a:r>
            <a:r>
              <a:rPr lang="en">
                <a:solidFill>
                  <a:srgbClr val="FF0000"/>
                </a:solidFill>
              </a:rPr>
              <a:t>collection </a:t>
            </a:r>
            <a:r>
              <a:rPr lang="en"/>
              <a:t>is referred to </a:t>
            </a:r>
            <a:r>
              <a:rPr lang="en">
                <a:solidFill>
                  <a:srgbClr val="FF0000"/>
                </a:solidFill>
              </a:rPr>
              <a:t>parametrization </a:t>
            </a:r>
            <a:r>
              <a:rPr lang="en"/>
              <a:t>of densities.</a:t>
            </a:r>
            <a:endParaRPr/>
          </a:p>
          <a:p>
            <a:pPr indent="-342900" lvl="0" marL="457200" rtl="0" algn="l">
              <a:spcBef>
                <a:spcPts val="0"/>
              </a:spcBef>
              <a:spcAft>
                <a:spcPts val="0"/>
              </a:spcAft>
              <a:buSzPts val="1800"/>
              <a:buChar char="●"/>
            </a:pPr>
            <a:r>
              <a:rPr lang="en">
                <a:solidFill>
                  <a:srgbClr val="FF0000"/>
                </a:solidFill>
              </a:rPr>
              <a:t>Goal</a:t>
            </a:r>
            <a:r>
              <a:rPr lang="en"/>
              <a:t>: Find density in the collection </a:t>
            </a:r>
            <a:r>
              <a:rPr b="1" lang="en">
                <a:solidFill>
                  <a:srgbClr val="000000"/>
                </a:solidFill>
              </a:rPr>
              <a:t>“close”</a:t>
            </a:r>
            <a:r>
              <a:rPr lang="en"/>
              <a:t> to the </a:t>
            </a:r>
            <a:r>
              <a:rPr i="1" lang="en"/>
              <a:t>conditional density</a:t>
            </a:r>
            <a:r>
              <a:rPr lang="en"/>
              <a:t> and </a:t>
            </a:r>
            <a:r>
              <a:rPr lang="en">
                <a:solidFill>
                  <a:srgbClr val="0000FF"/>
                </a:solidFill>
              </a:rPr>
              <a:t>treat </a:t>
            </a:r>
            <a:r>
              <a:rPr lang="en"/>
              <a:t>as the exact conditional density.     </a:t>
            </a:r>
            <a:endParaRPr/>
          </a:p>
        </p:txBody>
      </p:sp>
      <p:pic>
        <p:nvPicPr>
          <p:cNvPr id="333" name="Google Shape;333;p36"/>
          <p:cNvPicPr preferRelativeResize="0"/>
          <p:nvPr/>
        </p:nvPicPr>
        <p:blipFill rotWithShape="1">
          <a:blip r:embed="rId3">
            <a:alphaModFix/>
          </a:blip>
          <a:srcRect b="2790" l="1139" r="5428" t="19267"/>
          <a:stretch/>
        </p:blipFill>
        <p:spPr>
          <a:xfrm>
            <a:off x="3585275" y="2328950"/>
            <a:ext cx="3212301" cy="2673375"/>
          </a:xfrm>
          <a:prstGeom prst="rect">
            <a:avLst/>
          </a:prstGeom>
          <a:noFill/>
          <a:ln>
            <a:noFill/>
          </a:ln>
        </p:spPr>
      </p:pic>
      <p:sp>
        <p:nvSpPr>
          <p:cNvPr id="334" name="Google Shape;334;p36"/>
          <p:cNvSpPr txBox="1"/>
          <p:nvPr/>
        </p:nvSpPr>
        <p:spPr>
          <a:xfrm>
            <a:off x="1638875" y="3240100"/>
            <a:ext cx="19464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Family of curves </a:t>
            </a:r>
            <a:endParaRPr>
              <a:solidFill>
                <a:srgbClr val="FF0000"/>
              </a:solidFill>
            </a:endParaRPr>
          </a:p>
        </p:txBody>
      </p:sp>
      <p:pic>
        <p:nvPicPr>
          <p:cNvPr descr="\rightarrow" id="335" name="Google Shape;335;p36" title="MathEquation,#000000"/>
          <p:cNvPicPr preferRelativeResize="0"/>
          <p:nvPr/>
        </p:nvPicPr>
        <p:blipFill>
          <a:blip r:embed="rId4">
            <a:alphaModFix/>
          </a:blip>
          <a:stretch>
            <a:fillRect/>
          </a:stretch>
        </p:blipFill>
        <p:spPr>
          <a:xfrm>
            <a:off x="3060675" y="3240100"/>
            <a:ext cx="524612" cy="380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for Objective function</a:t>
            </a:r>
            <a:endParaRPr/>
          </a:p>
        </p:txBody>
      </p:sp>
      <p:sp>
        <p:nvSpPr>
          <p:cNvPr id="341" name="Google Shape;34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FF0000"/>
                </a:solidFill>
              </a:rPr>
              <a:t>Goal:</a:t>
            </a:r>
            <a:r>
              <a:rPr lang="en"/>
              <a:t> </a:t>
            </a:r>
            <a:r>
              <a:rPr lang="en">
                <a:solidFill>
                  <a:srgbClr val="0000FF"/>
                </a:solidFill>
              </a:rPr>
              <a:t>Maximize </a:t>
            </a:r>
            <a:r>
              <a:rPr lang="en"/>
              <a:t>the chance for each </a:t>
            </a:r>
            <a:r>
              <a:rPr b="1" lang="en">
                <a:solidFill>
                  <a:srgbClr val="000000"/>
                </a:solidFill>
              </a:rPr>
              <a:t>x</a:t>
            </a:r>
            <a:r>
              <a:rPr lang="en"/>
              <a:t> in the training set </a:t>
            </a:r>
            <a:r>
              <a:rPr b="1" lang="en">
                <a:solidFill>
                  <a:srgbClr val="000000"/>
                </a:solidFill>
              </a:rPr>
              <a:t>X</a:t>
            </a:r>
            <a:endParaRPr b="1">
              <a:solidFill>
                <a:srgbClr val="000000"/>
              </a:solidFill>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w</a:t>
            </a:r>
            <a:r>
              <a:rPr lang="en"/>
              <a:t>here       </a:t>
            </a:r>
            <a:r>
              <a:rPr lang="en">
                <a:solidFill>
                  <a:srgbClr val="0000FF"/>
                </a:solidFill>
              </a:rPr>
              <a:t>parametrizes </a:t>
            </a:r>
            <a:r>
              <a:rPr lang="en"/>
              <a:t>a family of distributions </a:t>
            </a:r>
            <a:endParaRPr/>
          </a:p>
          <a:p>
            <a:pPr indent="-342900" lvl="0" marL="457200" rtl="0" algn="l">
              <a:spcBef>
                <a:spcPts val="1600"/>
              </a:spcBef>
              <a:spcAft>
                <a:spcPts val="0"/>
              </a:spcAft>
              <a:buSzPts val="1800"/>
              <a:buChar char="●"/>
            </a:pPr>
            <a:r>
              <a:rPr lang="en">
                <a:solidFill>
                  <a:srgbClr val="FF0000"/>
                </a:solidFill>
              </a:rPr>
              <a:t>Challenges: </a:t>
            </a:r>
            <a:r>
              <a:rPr lang="en">
                <a:solidFill>
                  <a:srgbClr val="000000"/>
                </a:solidFill>
              </a:rPr>
              <a:t>Computing              and </a:t>
            </a:r>
            <a:endParaRPr>
              <a:solidFill>
                <a:srgbClr val="000000"/>
              </a:solidFill>
            </a:endParaRPr>
          </a:p>
          <a:p>
            <a:pPr indent="0" lvl="0" marL="0" rtl="0" algn="l">
              <a:spcBef>
                <a:spcPts val="1600"/>
              </a:spcBef>
              <a:spcAft>
                <a:spcPts val="1600"/>
              </a:spcAft>
              <a:buNone/>
            </a:pPr>
            <a:r>
              <a:rPr lang="en">
                <a:solidFill>
                  <a:srgbClr val="000000"/>
                </a:solidFill>
              </a:rPr>
              <a:t>	</a:t>
            </a:r>
            <a:r>
              <a:rPr lang="en">
                <a:solidFill>
                  <a:srgbClr val="000000"/>
                </a:solidFill>
              </a:rPr>
              <a:t>a</a:t>
            </a:r>
            <a:r>
              <a:rPr lang="en">
                <a:solidFill>
                  <a:srgbClr val="000000"/>
                </a:solidFill>
              </a:rPr>
              <a:t>re </a:t>
            </a:r>
            <a:r>
              <a:rPr lang="en">
                <a:solidFill>
                  <a:srgbClr val="000000"/>
                </a:solidFill>
              </a:rPr>
              <a:t>intractable</a:t>
            </a:r>
            <a:r>
              <a:rPr lang="en">
                <a:solidFill>
                  <a:srgbClr val="000000"/>
                </a:solidFill>
              </a:rPr>
              <a:t>.</a:t>
            </a:r>
            <a:endParaRPr>
              <a:solidFill>
                <a:srgbClr val="000000"/>
              </a:solidFill>
            </a:endParaRPr>
          </a:p>
        </p:txBody>
      </p:sp>
      <p:pic>
        <p:nvPicPr>
          <p:cNvPr descr="p_{\theta}(x) = \int p_{\theta}(x  | z)p_{\theta}(z)dz" id="342" name="Google Shape;342;p37" title="MathEquation,#000000"/>
          <p:cNvPicPr preferRelativeResize="0"/>
          <p:nvPr/>
        </p:nvPicPr>
        <p:blipFill>
          <a:blip r:embed="rId3">
            <a:alphaModFix/>
          </a:blip>
          <a:stretch>
            <a:fillRect/>
          </a:stretch>
        </p:blipFill>
        <p:spPr>
          <a:xfrm>
            <a:off x="1977325" y="1613850"/>
            <a:ext cx="4581600" cy="572700"/>
          </a:xfrm>
          <a:prstGeom prst="rect">
            <a:avLst/>
          </a:prstGeom>
          <a:noFill/>
          <a:ln>
            <a:noFill/>
          </a:ln>
        </p:spPr>
      </p:pic>
      <p:pic>
        <p:nvPicPr>
          <p:cNvPr descr="\theta" id="343" name="Google Shape;343;p37" title="MathEquation,#000000"/>
          <p:cNvPicPr preferRelativeResize="0"/>
          <p:nvPr/>
        </p:nvPicPr>
        <p:blipFill>
          <a:blip r:embed="rId4">
            <a:alphaModFix/>
          </a:blip>
          <a:stretch>
            <a:fillRect/>
          </a:stretch>
        </p:blipFill>
        <p:spPr>
          <a:xfrm>
            <a:off x="1607725" y="2221550"/>
            <a:ext cx="197154" cy="381000"/>
          </a:xfrm>
          <a:prstGeom prst="rect">
            <a:avLst/>
          </a:prstGeom>
          <a:noFill/>
          <a:ln>
            <a:noFill/>
          </a:ln>
        </p:spPr>
      </p:pic>
      <p:pic>
        <p:nvPicPr>
          <p:cNvPr descr="p_{\theta}(z), p_{\theta}(x | z)" id="344" name="Google Shape;344;p37" title="MathEquation,#000000"/>
          <p:cNvPicPr preferRelativeResize="0"/>
          <p:nvPr/>
        </p:nvPicPr>
        <p:blipFill>
          <a:blip r:embed="rId5">
            <a:alphaModFix/>
          </a:blip>
          <a:stretch>
            <a:fillRect/>
          </a:stretch>
        </p:blipFill>
        <p:spPr>
          <a:xfrm>
            <a:off x="5759475" y="2221550"/>
            <a:ext cx="1792942" cy="381000"/>
          </a:xfrm>
          <a:prstGeom prst="rect">
            <a:avLst/>
          </a:prstGeom>
          <a:noFill/>
          <a:ln>
            <a:noFill/>
          </a:ln>
        </p:spPr>
      </p:pic>
      <p:pic>
        <p:nvPicPr>
          <p:cNvPr descr="p_{\theta}(x)" id="345" name="Google Shape;345;p37" title="MathEquation,#000000"/>
          <p:cNvPicPr preferRelativeResize="0"/>
          <p:nvPr/>
        </p:nvPicPr>
        <p:blipFill>
          <a:blip r:embed="rId6">
            <a:alphaModFix/>
          </a:blip>
          <a:stretch>
            <a:fillRect/>
          </a:stretch>
        </p:blipFill>
        <p:spPr>
          <a:xfrm>
            <a:off x="3320175" y="2740250"/>
            <a:ext cx="732692" cy="381000"/>
          </a:xfrm>
          <a:prstGeom prst="rect">
            <a:avLst/>
          </a:prstGeom>
          <a:noFill/>
          <a:ln>
            <a:noFill/>
          </a:ln>
        </p:spPr>
      </p:pic>
      <p:pic>
        <p:nvPicPr>
          <p:cNvPr descr="p_{\theta}(z | x) = p_{\theta}(x | z)p_{\theta}(z) / p_{\theta}(x)" id="346" name="Google Shape;346;p37" title="MathEquation,#000000"/>
          <p:cNvPicPr preferRelativeResize="0"/>
          <p:nvPr/>
        </p:nvPicPr>
        <p:blipFill>
          <a:blip r:embed="rId7">
            <a:alphaModFix/>
          </a:blip>
          <a:stretch>
            <a:fillRect/>
          </a:stretch>
        </p:blipFill>
        <p:spPr>
          <a:xfrm>
            <a:off x="4572000" y="2715600"/>
            <a:ext cx="3907692" cy="38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to solve</a:t>
            </a:r>
            <a:endParaRPr/>
          </a:p>
        </p:txBody>
      </p:sp>
      <p:sp>
        <p:nvSpPr>
          <p:cNvPr id="352" name="Google Shape;35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Goals</a:t>
            </a:r>
            <a:r>
              <a:rPr lang="en"/>
              <a:t>: </a:t>
            </a:r>
            <a:endParaRPr/>
          </a:p>
          <a:p>
            <a:pPr indent="-342900" lvl="0" marL="457200" rtl="0" algn="l">
              <a:spcBef>
                <a:spcPts val="1600"/>
              </a:spcBef>
              <a:spcAft>
                <a:spcPts val="0"/>
              </a:spcAft>
              <a:buSzPts val="1800"/>
              <a:buAutoNum type="arabicPeriod"/>
            </a:pPr>
            <a:r>
              <a:rPr lang="en"/>
              <a:t>Approximate the parametric </a:t>
            </a:r>
            <a:r>
              <a:rPr lang="en">
                <a:solidFill>
                  <a:srgbClr val="0000FF"/>
                </a:solidFill>
              </a:rPr>
              <a:t>parameter </a:t>
            </a:r>
            <a:r>
              <a:rPr lang="en"/>
              <a:t>  </a:t>
            </a:r>
            <a:endParaRPr/>
          </a:p>
          <a:p>
            <a:pPr indent="-342900" lvl="0" marL="457200" rtl="0" algn="l">
              <a:spcBef>
                <a:spcPts val="1600"/>
              </a:spcBef>
              <a:spcAft>
                <a:spcPts val="0"/>
              </a:spcAft>
              <a:buSzPts val="1800"/>
              <a:buAutoNum type="arabicPeriod"/>
            </a:pPr>
            <a:r>
              <a:rPr lang="en"/>
              <a:t>Approximate the </a:t>
            </a:r>
            <a:r>
              <a:rPr lang="en">
                <a:solidFill>
                  <a:srgbClr val="0000FF"/>
                </a:solidFill>
              </a:rPr>
              <a:t>posterior </a:t>
            </a:r>
            <a:endParaRPr>
              <a:solidFill>
                <a:srgbClr val="0000FF"/>
              </a:solidFill>
            </a:endParaRPr>
          </a:p>
          <a:p>
            <a:pPr indent="-342900" lvl="0" marL="457200" rtl="0" algn="l">
              <a:spcBef>
                <a:spcPts val="1600"/>
              </a:spcBef>
              <a:spcAft>
                <a:spcPts val="0"/>
              </a:spcAft>
              <a:buSzPts val="1800"/>
              <a:buAutoNum type="arabicPeriod"/>
            </a:pPr>
            <a:r>
              <a:rPr lang="en"/>
              <a:t>Approximate </a:t>
            </a:r>
            <a:r>
              <a:rPr lang="en">
                <a:solidFill>
                  <a:srgbClr val="0000FF"/>
                </a:solidFill>
              </a:rPr>
              <a:t>marginal inference</a:t>
            </a:r>
            <a:r>
              <a:rPr lang="en"/>
              <a:t>                              </a:t>
            </a:r>
            <a:endParaRPr/>
          </a:p>
          <a:p>
            <a:pPr indent="0" lvl="0" marL="457200" rtl="0" algn="l">
              <a:spcBef>
                <a:spcPts val="1600"/>
              </a:spcBef>
              <a:spcAft>
                <a:spcPts val="1600"/>
              </a:spcAft>
              <a:buNone/>
            </a:pPr>
            <a:r>
              <a:t/>
            </a:r>
            <a:endParaRPr/>
          </a:p>
        </p:txBody>
      </p:sp>
      <p:pic>
        <p:nvPicPr>
          <p:cNvPr descr="\theta" id="353" name="Google Shape;353;p38" title="MathEquation,#000000"/>
          <p:cNvPicPr preferRelativeResize="0"/>
          <p:nvPr/>
        </p:nvPicPr>
        <p:blipFill>
          <a:blip r:embed="rId3">
            <a:alphaModFix/>
          </a:blip>
          <a:stretch>
            <a:fillRect/>
          </a:stretch>
        </p:blipFill>
        <p:spPr>
          <a:xfrm>
            <a:off x="4915650" y="1706275"/>
            <a:ext cx="197154" cy="381000"/>
          </a:xfrm>
          <a:prstGeom prst="rect">
            <a:avLst/>
          </a:prstGeom>
          <a:noFill/>
          <a:ln>
            <a:noFill/>
          </a:ln>
        </p:spPr>
      </p:pic>
      <p:pic>
        <p:nvPicPr>
          <p:cNvPr descr="p_{\theta}(z|x)" id="354" name="Google Shape;354;p38" title="MathEquation,#000000"/>
          <p:cNvPicPr preferRelativeResize="0"/>
          <p:nvPr/>
        </p:nvPicPr>
        <p:blipFill>
          <a:blip r:embed="rId4">
            <a:alphaModFix/>
          </a:blip>
          <a:stretch>
            <a:fillRect/>
          </a:stretch>
        </p:blipFill>
        <p:spPr>
          <a:xfrm>
            <a:off x="3566550" y="2227725"/>
            <a:ext cx="967620" cy="381000"/>
          </a:xfrm>
          <a:prstGeom prst="rect">
            <a:avLst/>
          </a:prstGeom>
          <a:noFill/>
          <a:ln>
            <a:noFill/>
          </a:ln>
        </p:spPr>
      </p:pic>
      <p:pic>
        <p:nvPicPr>
          <p:cNvPr descr="p_{\theta}(x)" id="355" name="Google Shape;355;p38" title="MathEquation,#000000"/>
          <p:cNvPicPr preferRelativeResize="0"/>
          <p:nvPr/>
        </p:nvPicPr>
        <p:blipFill rotWithShape="1">
          <a:blip r:embed="rId5">
            <a:alphaModFix/>
          </a:blip>
          <a:srcRect b="-8080" l="0" r="0" t="8080"/>
          <a:stretch/>
        </p:blipFill>
        <p:spPr>
          <a:xfrm>
            <a:off x="4205650" y="2775825"/>
            <a:ext cx="732692" cy="38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recognition model mathematically</a:t>
            </a:r>
            <a:endParaRPr/>
          </a:p>
        </p:txBody>
      </p:sp>
      <p:sp>
        <p:nvSpPr>
          <p:cNvPr id="361" name="Google Shape;36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Denote a </a:t>
            </a:r>
            <a:r>
              <a:rPr lang="en">
                <a:solidFill>
                  <a:srgbClr val="FF0000"/>
                </a:solidFill>
              </a:rPr>
              <a:t>recognition model </a:t>
            </a:r>
            <a:r>
              <a:rPr lang="en"/>
              <a:t>(</a:t>
            </a:r>
            <a:r>
              <a:rPr lang="en">
                <a:solidFill>
                  <a:srgbClr val="000000"/>
                </a:solidFill>
              </a:rPr>
              <a:t>probabilistic encoder</a:t>
            </a:r>
            <a:r>
              <a:rPr lang="en"/>
              <a:t>)                 </a:t>
            </a:r>
            <a:endParaRPr/>
          </a:p>
          <a:p>
            <a:pPr indent="-317500" lvl="1" marL="914400" rtl="0" algn="l">
              <a:spcBef>
                <a:spcPts val="0"/>
              </a:spcBef>
              <a:spcAft>
                <a:spcPts val="0"/>
              </a:spcAft>
              <a:buSzPts val="1400"/>
              <a:buChar char="○"/>
            </a:pPr>
            <a:r>
              <a:rPr lang="en" sz="1800"/>
              <a:t> Approximation to the </a:t>
            </a:r>
            <a:r>
              <a:rPr lang="en" sz="1800">
                <a:solidFill>
                  <a:srgbClr val="0000FF"/>
                </a:solidFill>
              </a:rPr>
              <a:t>true posterior</a:t>
            </a:r>
            <a:r>
              <a:rPr lang="en" sz="1800"/>
              <a:t> </a:t>
            </a:r>
            <a:r>
              <a:rPr lang="en"/>
              <a:t> </a:t>
            </a:r>
            <a:endParaRPr/>
          </a:p>
          <a:p>
            <a:pPr indent="0" lvl="0" marL="914400" rtl="0" algn="l">
              <a:spcBef>
                <a:spcPts val="1600"/>
              </a:spcBef>
              <a:spcAft>
                <a:spcPts val="1600"/>
              </a:spcAft>
              <a:buNone/>
            </a:pPr>
            <a:r>
              <a:t/>
            </a:r>
            <a:endParaRPr/>
          </a:p>
        </p:txBody>
      </p:sp>
      <p:pic>
        <p:nvPicPr>
          <p:cNvPr descr="q_{\phi}(z|x)" id="362" name="Google Shape;362;p39" title="MathEquation,#000000"/>
          <p:cNvPicPr preferRelativeResize="0"/>
          <p:nvPr/>
        </p:nvPicPr>
        <p:blipFill>
          <a:blip r:embed="rId3">
            <a:alphaModFix/>
          </a:blip>
          <a:stretch>
            <a:fillRect/>
          </a:stretch>
        </p:blipFill>
        <p:spPr>
          <a:xfrm>
            <a:off x="6117275" y="1183275"/>
            <a:ext cx="967620" cy="381000"/>
          </a:xfrm>
          <a:prstGeom prst="rect">
            <a:avLst/>
          </a:prstGeom>
          <a:noFill/>
          <a:ln>
            <a:noFill/>
          </a:ln>
        </p:spPr>
      </p:pic>
      <p:pic>
        <p:nvPicPr>
          <p:cNvPr descr="p_{\theta}(z | x)" id="363" name="Google Shape;363;p39" title="MathEquation,#000000"/>
          <p:cNvPicPr preferRelativeResize="0"/>
          <p:nvPr/>
        </p:nvPicPr>
        <p:blipFill>
          <a:blip r:embed="rId4">
            <a:alphaModFix/>
          </a:blip>
          <a:stretch>
            <a:fillRect/>
          </a:stretch>
        </p:blipFill>
        <p:spPr>
          <a:xfrm>
            <a:off x="4989500" y="1496525"/>
            <a:ext cx="967620" cy="381000"/>
          </a:xfrm>
          <a:prstGeom prst="rect">
            <a:avLst/>
          </a:prstGeom>
          <a:noFill/>
          <a:ln>
            <a:noFill/>
          </a:ln>
        </p:spPr>
      </p:pic>
      <p:pic>
        <p:nvPicPr>
          <p:cNvPr id="364" name="Google Shape;364;p39"/>
          <p:cNvPicPr preferRelativeResize="0"/>
          <p:nvPr/>
        </p:nvPicPr>
        <p:blipFill rotWithShape="1">
          <a:blip r:embed="rId5">
            <a:alphaModFix/>
          </a:blip>
          <a:srcRect b="59405" l="8493" r="8484" t="13657"/>
          <a:stretch/>
        </p:blipFill>
        <p:spPr>
          <a:xfrm>
            <a:off x="2126512" y="2189425"/>
            <a:ext cx="3523451" cy="1268925"/>
          </a:xfrm>
          <a:prstGeom prst="rect">
            <a:avLst/>
          </a:prstGeom>
          <a:noFill/>
          <a:ln>
            <a:noFill/>
          </a:ln>
        </p:spPr>
      </p:pic>
      <p:sp>
        <p:nvSpPr>
          <p:cNvPr id="365" name="Google Shape;365;p39"/>
          <p:cNvSpPr txBox="1"/>
          <p:nvPr/>
        </p:nvSpPr>
        <p:spPr>
          <a:xfrm>
            <a:off x="2741350" y="2571738"/>
            <a:ext cx="1281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Encoder</a:t>
            </a:r>
            <a:endParaRPr>
              <a:solidFill>
                <a:srgbClr val="0000FF"/>
              </a:solidFill>
            </a:endParaRPr>
          </a:p>
        </p:txBody>
      </p:sp>
      <p:pic>
        <p:nvPicPr>
          <p:cNvPr descr="q_{\phi}(z | x^{(i)})" id="366" name="Google Shape;366;p39" title="MathEquation,#000000"/>
          <p:cNvPicPr preferRelativeResize="0"/>
          <p:nvPr/>
        </p:nvPicPr>
        <p:blipFill>
          <a:blip r:embed="rId6">
            <a:alphaModFix/>
          </a:blip>
          <a:stretch>
            <a:fillRect/>
          </a:stretch>
        </p:blipFill>
        <p:spPr>
          <a:xfrm>
            <a:off x="3665150" y="2571750"/>
            <a:ext cx="1137314" cy="381000"/>
          </a:xfrm>
          <a:prstGeom prst="rect">
            <a:avLst/>
          </a:prstGeom>
          <a:noFill/>
          <a:ln>
            <a:noFill/>
          </a:ln>
        </p:spPr>
      </p:pic>
      <p:pic>
        <p:nvPicPr>
          <p:cNvPr descr="x^{(i)}" id="367" name="Google Shape;367;p39" title="MathEquation,#000000"/>
          <p:cNvPicPr preferRelativeResize="0"/>
          <p:nvPr/>
        </p:nvPicPr>
        <p:blipFill>
          <a:blip r:embed="rId7">
            <a:alphaModFix/>
          </a:blip>
          <a:stretch>
            <a:fillRect/>
          </a:stretch>
        </p:blipFill>
        <p:spPr>
          <a:xfrm>
            <a:off x="1515300" y="2571750"/>
            <a:ext cx="513996" cy="381000"/>
          </a:xfrm>
          <a:prstGeom prst="rect">
            <a:avLst/>
          </a:prstGeom>
          <a:noFill/>
          <a:ln>
            <a:noFill/>
          </a:ln>
        </p:spPr>
      </p:pic>
      <p:pic>
        <p:nvPicPr>
          <p:cNvPr descr="z" id="368" name="Google Shape;368;p39" title="MathEquation,#000000"/>
          <p:cNvPicPr preferRelativeResize="0"/>
          <p:nvPr/>
        </p:nvPicPr>
        <p:blipFill>
          <a:blip r:embed="rId8">
            <a:alphaModFix/>
          </a:blip>
          <a:stretch>
            <a:fillRect/>
          </a:stretch>
        </p:blipFill>
        <p:spPr>
          <a:xfrm>
            <a:off x="5747175" y="2571750"/>
            <a:ext cx="267838" cy="38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up to Objective function</a:t>
            </a:r>
            <a:endParaRPr/>
          </a:p>
        </p:txBody>
      </p:sp>
      <p:sp>
        <p:nvSpPr>
          <p:cNvPr id="374" name="Google Shape;374;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Goal</a:t>
            </a:r>
            <a:r>
              <a:rPr lang="en"/>
              <a:t>: Want to approximate </a:t>
            </a:r>
            <a:r>
              <a:rPr i="1" lang="en">
                <a:solidFill>
                  <a:srgbClr val="000000"/>
                </a:solidFill>
              </a:rPr>
              <a:t>marginal likelihood</a:t>
            </a:r>
            <a:endParaRPr i="1">
              <a:solidFill>
                <a:srgbClr val="000000"/>
              </a:solidFill>
            </a:endParaRPr>
          </a:p>
          <a:p>
            <a:pPr indent="-342900" lvl="0" marL="457200" rtl="0" algn="l">
              <a:spcBef>
                <a:spcPts val="1600"/>
              </a:spcBef>
              <a:spcAft>
                <a:spcPts val="0"/>
              </a:spcAft>
              <a:buSzPts val="1800"/>
              <a:buChar char="●"/>
            </a:pPr>
            <a:r>
              <a:rPr lang="en">
                <a:solidFill>
                  <a:srgbClr val="0000FF"/>
                </a:solidFill>
              </a:rPr>
              <a:t>First</a:t>
            </a:r>
            <a:r>
              <a:rPr lang="en"/>
              <a:t>, compute </a:t>
            </a:r>
            <a:r>
              <a:rPr i="1" lang="en">
                <a:solidFill>
                  <a:srgbClr val="000000"/>
                </a:solidFill>
              </a:rPr>
              <a:t>marginal likelihood</a:t>
            </a:r>
            <a:r>
              <a:rPr lang="en"/>
              <a:t> of individual </a:t>
            </a:r>
            <a:r>
              <a:rPr lang="en"/>
              <a:t>data points</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solidFill>
                  <a:srgbClr val="0000FF"/>
                </a:solidFill>
              </a:rPr>
              <a:t>Second</a:t>
            </a:r>
            <a:r>
              <a:rPr lang="en"/>
              <a:t>, approximate </a:t>
            </a:r>
            <a:endParaRPr/>
          </a:p>
          <a:p>
            <a:pPr indent="0" lvl="0" marL="0" rtl="0" algn="l">
              <a:spcBef>
                <a:spcPts val="1600"/>
              </a:spcBef>
              <a:spcAft>
                <a:spcPts val="0"/>
              </a:spcAft>
              <a:buNone/>
            </a:pPr>
            <a:r>
              <a:rPr lang="en"/>
              <a:t>	</a:t>
            </a:r>
            <a:endParaRPr/>
          </a:p>
          <a:p>
            <a:pPr indent="457200" lvl="0" marL="0" rtl="0" algn="l">
              <a:spcBef>
                <a:spcPts val="1600"/>
              </a:spcBef>
              <a:spcAft>
                <a:spcPts val="0"/>
              </a:spcAft>
              <a:buNone/>
            </a:pPr>
            <a:r>
              <a:rPr lang="en"/>
              <a:t> </a:t>
            </a:r>
            <a:endParaRPr/>
          </a:p>
          <a:p>
            <a:pPr indent="0" lvl="0" marL="0" rtl="0" algn="l">
              <a:spcBef>
                <a:spcPts val="1600"/>
              </a:spcBef>
              <a:spcAft>
                <a:spcPts val="1600"/>
              </a:spcAft>
              <a:buNone/>
            </a:pPr>
            <a:r>
              <a:rPr lang="en"/>
              <a:t>	</a:t>
            </a:r>
            <a:endParaRPr/>
          </a:p>
        </p:txBody>
      </p:sp>
      <p:pic>
        <p:nvPicPr>
          <p:cNvPr descr="\log p_{\theta}(x^{(1)}, \dots, x^{(N)})" id="375" name="Google Shape;375;p40" title="MathEquation,#000000"/>
          <p:cNvPicPr preferRelativeResize="0"/>
          <p:nvPr/>
        </p:nvPicPr>
        <p:blipFill>
          <a:blip r:embed="rId3">
            <a:alphaModFix/>
          </a:blip>
          <a:stretch>
            <a:fillRect/>
          </a:stretch>
        </p:blipFill>
        <p:spPr>
          <a:xfrm>
            <a:off x="5198950" y="1195000"/>
            <a:ext cx="2519008" cy="381000"/>
          </a:xfrm>
          <a:prstGeom prst="rect">
            <a:avLst/>
          </a:prstGeom>
          <a:noFill/>
          <a:ln>
            <a:noFill/>
          </a:ln>
        </p:spPr>
      </p:pic>
      <p:pic>
        <p:nvPicPr>
          <p:cNvPr descr="x^{(i)}" id="376" name="Google Shape;376;p40" title="MathEquation,#000000"/>
          <p:cNvPicPr preferRelativeResize="0"/>
          <p:nvPr/>
        </p:nvPicPr>
        <p:blipFill>
          <a:blip r:embed="rId4">
            <a:alphaModFix/>
          </a:blip>
          <a:stretch>
            <a:fillRect/>
          </a:stretch>
        </p:blipFill>
        <p:spPr>
          <a:xfrm>
            <a:off x="6826050" y="1626200"/>
            <a:ext cx="513996" cy="381000"/>
          </a:xfrm>
          <a:prstGeom prst="rect">
            <a:avLst/>
          </a:prstGeom>
          <a:noFill/>
          <a:ln>
            <a:noFill/>
          </a:ln>
        </p:spPr>
      </p:pic>
      <p:pic>
        <p:nvPicPr>
          <p:cNvPr descr="\log p_{\theta}(x^{(1)}, \dots, x^{(N)}) = \sum_{i=1}^N \log p_{\theta}(x^{(i)})" id="377" name="Google Shape;377;p40" title="MathEquation,#000000"/>
          <p:cNvPicPr preferRelativeResize="0"/>
          <p:nvPr/>
        </p:nvPicPr>
        <p:blipFill>
          <a:blip r:embed="rId5">
            <a:alphaModFix/>
          </a:blip>
          <a:stretch>
            <a:fillRect/>
          </a:stretch>
        </p:blipFill>
        <p:spPr>
          <a:xfrm>
            <a:off x="2063550" y="2223725"/>
            <a:ext cx="4762500" cy="381000"/>
          </a:xfrm>
          <a:prstGeom prst="rect">
            <a:avLst/>
          </a:prstGeom>
          <a:noFill/>
          <a:ln>
            <a:noFill/>
          </a:ln>
        </p:spPr>
      </p:pic>
      <p:pic>
        <p:nvPicPr>
          <p:cNvPr descr="\log p_{\theta}(x^{(i)}) = D_{KL}(q_{\phi}(z | x^{(i)}) \| p_{\theta}(z | x^{(i)}) ) + \mathcal{L}(\theta,\phi;x^{(i)})" id="378" name="Google Shape;378;p40" title="MathEquation,#000000"/>
          <p:cNvPicPr preferRelativeResize="0"/>
          <p:nvPr/>
        </p:nvPicPr>
        <p:blipFill>
          <a:blip r:embed="rId6">
            <a:alphaModFix/>
          </a:blip>
          <a:stretch>
            <a:fillRect/>
          </a:stretch>
        </p:blipFill>
        <p:spPr>
          <a:xfrm>
            <a:off x="1564600" y="3144638"/>
            <a:ext cx="6626086" cy="381000"/>
          </a:xfrm>
          <a:prstGeom prst="rect">
            <a:avLst/>
          </a:prstGeom>
          <a:noFill/>
          <a:ln>
            <a:noFill/>
          </a:ln>
        </p:spPr>
      </p:pic>
      <p:pic>
        <p:nvPicPr>
          <p:cNvPr descr="\underbrace{\mathcal{L}(\theta,\phi;x^{(i)})}_{} = \mathbb{E}_{q_{\phi}(z|x^{(i)})}[-\log q_{\phi}(z|x^{(i)}) + \log p_{\theta}(x^{(i)},z)]" id="379" name="Google Shape;379;p40" title="MathEquation,#000000"/>
          <p:cNvPicPr preferRelativeResize="0"/>
          <p:nvPr/>
        </p:nvPicPr>
        <p:blipFill>
          <a:blip r:embed="rId7">
            <a:alphaModFix/>
          </a:blip>
          <a:stretch>
            <a:fillRect/>
          </a:stretch>
        </p:blipFill>
        <p:spPr>
          <a:xfrm>
            <a:off x="1463925" y="3739025"/>
            <a:ext cx="6626086" cy="762000"/>
          </a:xfrm>
          <a:prstGeom prst="rect">
            <a:avLst/>
          </a:prstGeom>
          <a:noFill/>
          <a:ln>
            <a:noFill/>
          </a:ln>
        </p:spPr>
      </p:pic>
      <p:sp>
        <p:nvSpPr>
          <p:cNvPr id="380" name="Google Shape;380;p40"/>
          <p:cNvSpPr txBox="1"/>
          <p:nvPr/>
        </p:nvSpPr>
        <p:spPr>
          <a:xfrm>
            <a:off x="1466250" y="4293975"/>
            <a:ext cx="14970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81" name="Google Shape;381;p40"/>
          <p:cNvSpPr txBox="1"/>
          <p:nvPr/>
        </p:nvSpPr>
        <p:spPr>
          <a:xfrm>
            <a:off x="1217525" y="4201000"/>
            <a:ext cx="2706600" cy="2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Variational lower bound</a:t>
            </a:r>
            <a:endParaRPr>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Simplification to get objective function</a:t>
            </a:r>
            <a:endParaRPr/>
          </a:p>
        </p:txBody>
      </p:sp>
      <p:sp>
        <p:nvSpPr>
          <p:cNvPr id="387" name="Google Shape;38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FF0000"/>
                </a:solidFill>
              </a:rPr>
              <a:t>Recall </a:t>
            </a:r>
            <a:r>
              <a:rPr lang="en"/>
              <a:t>that we want to optimize</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solidFill>
                  <a:srgbClr val="FF0000"/>
                </a:solidFill>
              </a:rPr>
              <a:t>Hope</a:t>
            </a:r>
            <a:r>
              <a:rPr lang="en"/>
              <a:t>: Find optimal </a:t>
            </a:r>
            <a:r>
              <a:rPr lang="en"/>
              <a:t>parameters </a:t>
            </a:r>
            <a:r>
              <a:rPr lang="en"/>
              <a:t>               so               is </a:t>
            </a:r>
            <a:r>
              <a:rPr lang="en">
                <a:solidFill>
                  <a:srgbClr val="0000FF"/>
                </a:solidFill>
              </a:rPr>
              <a:t>small </a:t>
            </a:r>
            <a:r>
              <a:rPr lang="en"/>
              <a:t>  </a:t>
            </a:r>
            <a:endParaRPr/>
          </a:p>
          <a:p>
            <a:pPr indent="-342900" lvl="1" marL="1371600" rtl="0" algn="l">
              <a:spcBef>
                <a:spcPts val="0"/>
              </a:spcBef>
              <a:spcAft>
                <a:spcPts val="0"/>
              </a:spcAft>
              <a:buSzPts val="1800"/>
              <a:buChar char="○"/>
            </a:pPr>
            <a:r>
              <a:rPr lang="en" sz="1800"/>
              <a:t>Optimize</a:t>
            </a:r>
            <a:endParaRPr sz="1800"/>
          </a:p>
          <a:p>
            <a:pPr indent="0" lvl="0" marL="1371600" rtl="0" algn="l">
              <a:spcBef>
                <a:spcPts val="1600"/>
              </a:spcBef>
              <a:spcAft>
                <a:spcPts val="0"/>
              </a:spcAft>
              <a:buNone/>
            </a:pPr>
            <a:r>
              <a:t/>
            </a:r>
            <a:endParaRPr sz="1800"/>
          </a:p>
          <a:p>
            <a:pPr indent="-342900" lvl="0" marL="457200" rtl="0" algn="l">
              <a:spcBef>
                <a:spcPts val="1600"/>
              </a:spcBef>
              <a:spcAft>
                <a:spcPts val="0"/>
              </a:spcAft>
              <a:buSzPts val="1800"/>
              <a:buChar char="●"/>
            </a:pPr>
            <a:r>
              <a:rPr lang="en">
                <a:solidFill>
                  <a:srgbClr val="FF0000"/>
                </a:solidFill>
              </a:rPr>
              <a:t>Next</a:t>
            </a:r>
            <a:r>
              <a:rPr lang="en"/>
              <a:t>: Lower bound                                                     since                </a:t>
            </a:r>
            <a:endParaRPr sz="1800"/>
          </a:p>
        </p:txBody>
      </p:sp>
      <p:pic>
        <p:nvPicPr>
          <p:cNvPr descr="\log p_{\theta}(x^{(i)}) = D_{KL}(q_{\phi}(z | x^{(i)}) \| p_{\theta}(z | x^{(i)}) ) + \mathcal{L}(\theta,\phi;x^{(i)})" id="388" name="Google Shape;388;p41" title="MathEquation,#000000"/>
          <p:cNvPicPr preferRelativeResize="0"/>
          <p:nvPr/>
        </p:nvPicPr>
        <p:blipFill>
          <a:blip r:embed="rId3">
            <a:alphaModFix/>
          </a:blip>
          <a:stretch>
            <a:fillRect/>
          </a:stretch>
        </p:blipFill>
        <p:spPr>
          <a:xfrm>
            <a:off x="1330525" y="1620025"/>
            <a:ext cx="6626086" cy="381000"/>
          </a:xfrm>
          <a:prstGeom prst="rect">
            <a:avLst/>
          </a:prstGeom>
          <a:noFill/>
          <a:ln>
            <a:noFill/>
          </a:ln>
        </p:spPr>
      </p:pic>
      <p:pic>
        <p:nvPicPr>
          <p:cNvPr descr="\theta^*, \phi^*" id="389" name="Google Shape;389;p41" title="MathEquation,#000000"/>
          <p:cNvPicPr preferRelativeResize="0"/>
          <p:nvPr/>
        </p:nvPicPr>
        <p:blipFill>
          <a:blip r:embed="rId4">
            <a:alphaModFix/>
          </a:blip>
          <a:stretch>
            <a:fillRect/>
          </a:stretch>
        </p:blipFill>
        <p:spPr>
          <a:xfrm>
            <a:off x="4093238" y="2233900"/>
            <a:ext cx="846666" cy="381000"/>
          </a:xfrm>
          <a:prstGeom prst="rect">
            <a:avLst/>
          </a:prstGeom>
          <a:noFill/>
          <a:ln>
            <a:noFill/>
          </a:ln>
        </p:spPr>
      </p:pic>
      <p:pic>
        <p:nvPicPr>
          <p:cNvPr descr="D_{KL}" id="390" name="Google Shape;390;p41" title="MathEquation,#000000"/>
          <p:cNvPicPr preferRelativeResize="0"/>
          <p:nvPr/>
        </p:nvPicPr>
        <p:blipFill>
          <a:blip r:embed="rId5">
            <a:alphaModFix/>
          </a:blip>
          <a:stretch>
            <a:fillRect/>
          </a:stretch>
        </p:blipFill>
        <p:spPr>
          <a:xfrm>
            <a:off x="5371400" y="2233900"/>
            <a:ext cx="756328" cy="381000"/>
          </a:xfrm>
          <a:prstGeom prst="rect">
            <a:avLst/>
          </a:prstGeom>
          <a:noFill/>
          <a:ln>
            <a:noFill/>
          </a:ln>
        </p:spPr>
      </p:pic>
      <p:pic>
        <p:nvPicPr>
          <p:cNvPr descr="\mathcal{L}(\theta,\phi;x^{(i)})" id="391" name="Google Shape;391;p41" title="MathEquation,#000000"/>
          <p:cNvPicPr preferRelativeResize="0"/>
          <p:nvPr/>
        </p:nvPicPr>
        <p:blipFill>
          <a:blip r:embed="rId6">
            <a:alphaModFix/>
          </a:blip>
          <a:stretch>
            <a:fillRect/>
          </a:stretch>
        </p:blipFill>
        <p:spPr>
          <a:xfrm>
            <a:off x="2765800" y="2540950"/>
            <a:ext cx="1404608" cy="381000"/>
          </a:xfrm>
          <a:prstGeom prst="rect">
            <a:avLst/>
          </a:prstGeom>
          <a:noFill/>
          <a:ln>
            <a:noFill/>
          </a:ln>
        </p:spPr>
      </p:pic>
      <p:pic>
        <p:nvPicPr>
          <p:cNvPr descr="D_{KL} &gt; 0" id="392" name="Google Shape;392;p41" title="MathEquation,#000000"/>
          <p:cNvPicPr preferRelativeResize="0"/>
          <p:nvPr/>
        </p:nvPicPr>
        <p:blipFill>
          <a:blip r:embed="rId7">
            <a:alphaModFix/>
          </a:blip>
          <a:stretch>
            <a:fillRect/>
          </a:stretch>
        </p:blipFill>
        <p:spPr>
          <a:xfrm>
            <a:off x="6911400" y="3554275"/>
            <a:ext cx="1437736" cy="381000"/>
          </a:xfrm>
          <a:prstGeom prst="rect">
            <a:avLst/>
          </a:prstGeom>
          <a:noFill/>
          <a:ln>
            <a:noFill/>
          </a:ln>
        </p:spPr>
      </p:pic>
      <p:pic>
        <p:nvPicPr>
          <p:cNvPr descr="\log p_{\theta}(x^{(i)}) \geq \mathcal{L}(\theta,\phi; x^{(i)})" id="393" name="Google Shape;393;p41" title="MathEquation,#000000"/>
          <p:cNvPicPr preferRelativeResize="0"/>
          <p:nvPr/>
        </p:nvPicPr>
        <p:blipFill>
          <a:blip r:embed="rId8">
            <a:alphaModFix/>
          </a:blip>
          <a:stretch>
            <a:fillRect/>
          </a:stretch>
        </p:blipFill>
        <p:spPr>
          <a:xfrm>
            <a:off x="2870500" y="3554275"/>
            <a:ext cx="3110204" cy="38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063600" y="2571750"/>
            <a:ext cx="8005366" cy="2125050"/>
          </a:xfrm>
          <a:prstGeom prst="rect">
            <a:avLst/>
          </a:prstGeom>
          <a:noFill/>
          <a:ln>
            <a:noFill/>
          </a:ln>
        </p:spPr>
      </p:pic>
      <p:pic>
        <p:nvPicPr>
          <p:cNvPr id="66" name="Google Shape;66;p15"/>
          <p:cNvPicPr preferRelativeResize="0"/>
          <p:nvPr/>
        </p:nvPicPr>
        <p:blipFill>
          <a:blip r:embed="rId4">
            <a:alphaModFix/>
          </a:blip>
          <a:stretch>
            <a:fillRect/>
          </a:stretch>
        </p:blipFill>
        <p:spPr>
          <a:xfrm>
            <a:off x="680800" y="320301"/>
            <a:ext cx="8463200" cy="2801349"/>
          </a:xfrm>
          <a:prstGeom prst="rect">
            <a:avLst/>
          </a:prstGeom>
          <a:noFill/>
          <a:ln>
            <a:noFill/>
          </a:ln>
        </p:spPr>
      </p:pic>
      <p:sp>
        <p:nvSpPr>
          <p:cNvPr id="67" name="Google Shape;67;p15"/>
          <p:cNvSpPr txBox="1"/>
          <p:nvPr>
            <p:ph type="title"/>
          </p:nvPr>
        </p:nvSpPr>
        <p:spPr>
          <a:xfrm>
            <a:off x="311700" y="32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note on credit</a:t>
            </a:r>
            <a:endParaRPr/>
          </a:p>
        </p:txBody>
      </p:sp>
      <p:sp>
        <p:nvSpPr>
          <p:cNvPr id="68" name="Google Shape;68;p15"/>
          <p:cNvSpPr/>
          <p:nvPr/>
        </p:nvSpPr>
        <p:spPr>
          <a:xfrm>
            <a:off x="735925" y="2374200"/>
            <a:ext cx="494100" cy="111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estimator of </a:t>
            </a:r>
            <a:endParaRPr/>
          </a:p>
        </p:txBody>
      </p:sp>
      <p:sp>
        <p:nvSpPr>
          <p:cNvPr id="399" name="Google Shape;39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1st </a:t>
            </a:r>
            <a:r>
              <a:rPr lang="en">
                <a:solidFill>
                  <a:srgbClr val="0000FF"/>
                </a:solidFill>
              </a:rPr>
              <a:t>Stochastic Gradient Variational Bayes</a:t>
            </a:r>
            <a:r>
              <a:rPr lang="en"/>
              <a:t> (SGVB) estimator</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457200" lvl="0" marL="0" rtl="0" algn="l">
              <a:spcBef>
                <a:spcPts val="1600"/>
              </a:spcBef>
              <a:spcAft>
                <a:spcPts val="0"/>
              </a:spcAft>
              <a:buNone/>
            </a:pPr>
            <a:r>
              <a:t/>
            </a:r>
            <a:endParaRPr sz="1800"/>
          </a:p>
          <a:p>
            <a:pPr indent="-342900" lvl="0" marL="457200" rtl="0" algn="l">
              <a:spcBef>
                <a:spcPts val="1600"/>
              </a:spcBef>
              <a:spcAft>
                <a:spcPts val="0"/>
              </a:spcAft>
              <a:buSzPts val="1800"/>
              <a:buChar char="●"/>
            </a:pPr>
            <a:r>
              <a:rPr i="1" lang="en"/>
              <a:t>Typically </a:t>
            </a:r>
            <a:r>
              <a:rPr lang="en"/>
              <a:t>has </a:t>
            </a:r>
            <a:r>
              <a:rPr lang="en">
                <a:solidFill>
                  <a:srgbClr val="FF0000"/>
                </a:solidFill>
              </a:rPr>
              <a:t>high variance</a:t>
            </a:r>
            <a:r>
              <a:rPr lang="en"/>
              <a:t> than the following estimator.</a:t>
            </a:r>
            <a:r>
              <a:rPr lang="en" sz="1800"/>
              <a:t> </a:t>
            </a:r>
            <a:endParaRPr sz="1800"/>
          </a:p>
        </p:txBody>
      </p:sp>
      <p:pic>
        <p:nvPicPr>
          <p:cNvPr descr="\tilde{\mathcal{L}}^A(\theta,\phi;x^{(i)}) = \frac{1}{L}\sum_{l=1}^L \log p_{\theta}(x^{(i)},z^{(i,l)}) - \log q_{\phi}(z^{(i,l)}|x^{(i)})" id="400" name="Google Shape;400;p42" title="MathEquation,#000000"/>
          <p:cNvPicPr preferRelativeResize="0"/>
          <p:nvPr/>
        </p:nvPicPr>
        <p:blipFill>
          <a:blip r:embed="rId3">
            <a:alphaModFix/>
          </a:blip>
          <a:stretch>
            <a:fillRect/>
          </a:stretch>
        </p:blipFill>
        <p:spPr>
          <a:xfrm>
            <a:off x="2698050" y="2215038"/>
            <a:ext cx="5644444" cy="381000"/>
          </a:xfrm>
          <a:prstGeom prst="rect">
            <a:avLst/>
          </a:prstGeom>
          <a:noFill/>
          <a:ln>
            <a:noFill/>
          </a:ln>
        </p:spPr>
      </p:pic>
      <p:pic>
        <p:nvPicPr>
          <p:cNvPr descr="\tilde{\mathcal{L}}^A(\theta,\phi;x^{(i)}) \simeq \mathcal{L}(\theta,\phi; x^{(i)})" id="401" name="Google Shape;401;p42" title="MathEquation,#000000"/>
          <p:cNvPicPr preferRelativeResize="0"/>
          <p:nvPr/>
        </p:nvPicPr>
        <p:blipFill>
          <a:blip r:embed="rId4">
            <a:alphaModFix/>
          </a:blip>
          <a:stretch>
            <a:fillRect/>
          </a:stretch>
        </p:blipFill>
        <p:spPr>
          <a:xfrm>
            <a:off x="2698050" y="1655050"/>
            <a:ext cx="2875472" cy="381000"/>
          </a:xfrm>
          <a:prstGeom prst="rect">
            <a:avLst/>
          </a:prstGeom>
          <a:noFill/>
          <a:ln>
            <a:noFill/>
          </a:ln>
        </p:spPr>
      </p:pic>
      <p:pic>
        <p:nvPicPr>
          <p:cNvPr descr="z^{(i,l)} \sim q_{\phi}(z|x)" id="402" name="Google Shape;402;p42" title="MathEquation,#000000"/>
          <p:cNvPicPr preferRelativeResize="0"/>
          <p:nvPr/>
        </p:nvPicPr>
        <p:blipFill>
          <a:blip r:embed="rId5">
            <a:alphaModFix/>
          </a:blip>
          <a:stretch>
            <a:fillRect/>
          </a:stretch>
        </p:blipFill>
        <p:spPr>
          <a:xfrm>
            <a:off x="2698050" y="2775025"/>
            <a:ext cx="1772094" cy="381000"/>
          </a:xfrm>
          <a:prstGeom prst="rect">
            <a:avLst/>
          </a:prstGeom>
          <a:noFill/>
          <a:ln>
            <a:noFill/>
          </a:ln>
        </p:spPr>
      </p:pic>
      <p:pic>
        <p:nvPicPr>
          <p:cNvPr descr="\mathcal{L}(\theta,\phi; x^{(i)})" id="403" name="Google Shape;403;p42" title="MathEquation,#000000"/>
          <p:cNvPicPr preferRelativeResize="0"/>
          <p:nvPr/>
        </p:nvPicPr>
        <p:blipFill>
          <a:blip r:embed="rId6">
            <a:alphaModFix/>
          </a:blip>
          <a:stretch>
            <a:fillRect/>
          </a:stretch>
        </p:blipFill>
        <p:spPr>
          <a:xfrm>
            <a:off x="3033025" y="413875"/>
            <a:ext cx="2341014" cy="63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2nd</a:t>
            </a:r>
            <a:r>
              <a:rPr lang="en"/>
              <a:t> estimator of </a:t>
            </a:r>
            <a:endParaRPr/>
          </a:p>
        </p:txBody>
      </p:sp>
      <p:sp>
        <p:nvSpPr>
          <p:cNvPr id="409" name="Google Shape;40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FF0000"/>
                </a:solidFill>
              </a:rPr>
              <a:t>Recall</a:t>
            </a:r>
            <a:endParaRPr>
              <a:solidFill>
                <a:srgbClr val="FF0000"/>
              </a:solidFill>
            </a:endParaRPr>
          </a:p>
          <a:p>
            <a:pPr indent="-342900" lvl="0" marL="457200" rtl="0" algn="l">
              <a:spcBef>
                <a:spcPts val="0"/>
              </a:spcBef>
              <a:spcAft>
                <a:spcPts val="0"/>
              </a:spcAft>
              <a:buSzPts val="1800"/>
              <a:buChar char="●"/>
            </a:pPr>
            <a:r>
              <a:rPr lang="en">
                <a:solidFill>
                  <a:srgbClr val="FF0000"/>
                </a:solidFill>
              </a:rPr>
              <a:t>Rewrite </a:t>
            </a:r>
            <a:r>
              <a:rPr b="1" i="1" lang="en">
                <a:solidFill>
                  <a:srgbClr val="000000"/>
                </a:solidFill>
              </a:rPr>
              <a:t>lower bound</a:t>
            </a:r>
            <a:r>
              <a:rPr lang="en"/>
              <a:t> as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b="1" lang="en">
                <a:solidFill>
                  <a:srgbClr val="000000"/>
                </a:solidFill>
              </a:rPr>
              <a:t>2nd</a:t>
            </a:r>
            <a:r>
              <a:rPr b="1" lang="en">
                <a:solidFill>
                  <a:srgbClr val="000000"/>
                </a:solidFill>
              </a:rPr>
              <a:t> </a:t>
            </a:r>
            <a:r>
              <a:rPr lang="en">
                <a:solidFill>
                  <a:srgbClr val="0000FF"/>
                </a:solidFill>
              </a:rPr>
              <a:t>Stochastic Gradient Variational Bayes</a:t>
            </a:r>
            <a:r>
              <a:rPr lang="en"/>
              <a:t> (SGVB) estimator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descr="\mathcal{L}(\theta,\phi; x^{(i)})" id="410" name="Google Shape;410;p43" title="MathEquation,#000000"/>
          <p:cNvPicPr preferRelativeResize="0"/>
          <p:nvPr/>
        </p:nvPicPr>
        <p:blipFill>
          <a:blip r:embed="rId3">
            <a:alphaModFix/>
          </a:blip>
          <a:stretch>
            <a:fillRect/>
          </a:stretch>
        </p:blipFill>
        <p:spPr>
          <a:xfrm>
            <a:off x="3100800" y="413875"/>
            <a:ext cx="2341014" cy="635000"/>
          </a:xfrm>
          <a:prstGeom prst="rect">
            <a:avLst/>
          </a:prstGeom>
          <a:noFill/>
          <a:ln>
            <a:noFill/>
          </a:ln>
        </p:spPr>
      </p:pic>
      <p:pic>
        <p:nvPicPr>
          <p:cNvPr descr="\mathcal{L}(\theta,\phi; x^{(i)}) = \mathbb{E}_{q_{\phi}(z|x)}[-\log q_{\phi}(z|x^{(i)}) + \log p_{\theta}(x^{(i)},z)]" id="411" name="Google Shape;411;p43" title="MathEquation,#000000"/>
          <p:cNvPicPr preferRelativeResize="0"/>
          <p:nvPr/>
        </p:nvPicPr>
        <p:blipFill>
          <a:blip r:embed="rId4">
            <a:alphaModFix/>
          </a:blip>
          <a:stretch>
            <a:fillRect/>
          </a:stretch>
        </p:blipFill>
        <p:spPr>
          <a:xfrm>
            <a:off x="1638525" y="1195600"/>
            <a:ext cx="5750944" cy="381000"/>
          </a:xfrm>
          <a:prstGeom prst="rect">
            <a:avLst/>
          </a:prstGeom>
          <a:noFill/>
          <a:ln>
            <a:noFill/>
          </a:ln>
        </p:spPr>
      </p:pic>
      <p:pic>
        <p:nvPicPr>
          <p:cNvPr descr="\tilde{\mathcal{L}}^B(\theta,\phi;x^{(i)}) \simeq \mathcal{L}(\theta,\phi;x^{(i)})" id="412" name="Google Shape;412;p43" title="MathEquation,#000000"/>
          <p:cNvPicPr preferRelativeResize="0"/>
          <p:nvPr/>
        </p:nvPicPr>
        <p:blipFill>
          <a:blip r:embed="rId5">
            <a:alphaModFix/>
          </a:blip>
          <a:stretch>
            <a:fillRect/>
          </a:stretch>
        </p:blipFill>
        <p:spPr>
          <a:xfrm>
            <a:off x="1638525" y="2935000"/>
            <a:ext cx="2875472" cy="381000"/>
          </a:xfrm>
          <a:prstGeom prst="rect">
            <a:avLst/>
          </a:prstGeom>
          <a:noFill/>
          <a:ln>
            <a:noFill/>
          </a:ln>
        </p:spPr>
      </p:pic>
      <p:pic>
        <p:nvPicPr>
          <p:cNvPr descr="\tilde{\mathcal{L}}^B(\theta,\phi;x^{(i)}) = -D_{KL}(q_{\phi}(z|x^{(i)}) \| p_{\theta}(z)) + \frac{1}{L}\sum_{l=1}^L(\log p_{\theta}(x^{(i)} | z^{(i,l)}))" id="413" name="Google Shape;413;p43" title="MathEquation,#000000"/>
          <p:cNvPicPr preferRelativeResize="0"/>
          <p:nvPr/>
        </p:nvPicPr>
        <p:blipFill>
          <a:blip r:embed="rId6">
            <a:alphaModFix/>
          </a:blip>
          <a:stretch>
            <a:fillRect/>
          </a:stretch>
        </p:blipFill>
        <p:spPr>
          <a:xfrm>
            <a:off x="1638525" y="3541925"/>
            <a:ext cx="6626086" cy="381000"/>
          </a:xfrm>
          <a:prstGeom prst="rect">
            <a:avLst/>
          </a:prstGeom>
          <a:noFill/>
          <a:ln>
            <a:noFill/>
          </a:ln>
        </p:spPr>
      </p:pic>
      <p:pic>
        <p:nvPicPr>
          <p:cNvPr descr="z^{(i,l)} \sim q_{\phi}(z|x)" id="414" name="Google Shape;414;p43" title="MathEquation,#000000"/>
          <p:cNvPicPr preferRelativeResize="0"/>
          <p:nvPr/>
        </p:nvPicPr>
        <p:blipFill>
          <a:blip r:embed="rId7">
            <a:alphaModFix/>
          </a:blip>
          <a:stretch>
            <a:fillRect/>
          </a:stretch>
        </p:blipFill>
        <p:spPr>
          <a:xfrm>
            <a:off x="1638525" y="4093250"/>
            <a:ext cx="1772094" cy="381000"/>
          </a:xfrm>
          <a:prstGeom prst="rect">
            <a:avLst/>
          </a:prstGeom>
          <a:noFill/>
          <a:ln>
            <a:noFill/>
          </a:ln>
        </p:spPr>
      </p:pic>
      <p:pic>
        <p:nvPicPr>
          <p:cNvPr descr="\mathcal{L}(\theta,\phi; x^{(i)}) = \underbrace{-D_{KL}(q_{\phi}(z|x^{(i)}) \| p_{\theta}(z))}_{} + \underbrace{\mathbb{E}_{q_{\phi}(z | x^{(i)})}[\log p_{\theta}(x^{(i)}|z)]}_{}" id="415" name="Google Shape;415;p43" title="MathEquation,#000000"/>
          <p:cNvPicPr preferRelativeResize="0"/>
          <p:nvPr/>
        </p:nvPicPr>
        <p:blipFill>
          <a:blip r:embed="rId8">
            <a:alphaModFix/>
          </a:blip>
          <a:stretch>
            <a:fillRect/>
          </a:stretch>
        </p:blipFill>
        <p:spPr>
          <a:xfrm>
            <a:off x="1638525" y="1874800"/>
            <a:ext cx="6849438" cy="762000"/>
          </a:xfrm>
          <a:prstGeom prst="rect">
            <a:avLst/>
          </a:prstGeom>
          <a:noFill/>
          <a:ln>
            <a:noFill/>
          </a:ln>
        </p:spPr>
      </p:pic>
      <p:sp>
        <p:nvSpPr>
          <p:cNvPr id="416" name="Google Shape;416;p43"/>
          <p:cNvSpPr txBox="1"/>
          <p:nvPr/>
        </p:nvSpPr>
        <p:spPr>
          <a:xfrm>
            <a:off x="6234000" y="2322800"/>
            <a:ext cx="35481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e</a:t>
            </a:r>
            <a:r>
              <a:rPr lang="en">
                <a:solidFill>
                  <a:srgbClr val="FF0000"/>
                </a:solidFill>
              </a:rPr>
              <a:t>xpected reconstruction error</a:t>
            </a:r>
            <a:endParaRPr>
              <a:solidFill>
                <a:srgbClr val="FF0000"/>
              </a:solidFill>
            </a:endParaRPr>
          </a:p>
        </p:txBody>
      </p:sp>
      <p:sp>
        <p:nvSpPr>
          <p:cNvPr id="417" name="Google Shape;417;p43"/>
          <p:cNvSpPr txBox="1"/>
          <p:nvPr/>
        </p:nvSpPr>
        <p:spPr>
          <a:xfrm>
            <a:off x="3653025" y="2295075"/>
            <a:ext cx="35481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acts as a regularizer</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311700" y="165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Estimator on Full Dataset</a:t>
            </a:r>
            <a:endParaRPr/>
          </a:p>
        </p:txBody>
      </p:sp>
      <p:sp>
        <p:nvSpPr>
          <p:cNvPr id="423" name="Google Shape;423;p44"/>
          <p:cNvSpPr txBox="1"/>
          <p:nvPr>
            <p:ph idx="1" type="body"/>
          </p:nvPr>
        </p:nvSpPr>
        <p:spPr>
          <a:xfrm>
            <a:off x="311700" y="819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Given </a:t>
            </a:r>
            <a:r>
              <a:rPr lang="en">
                <a:solidFill>
                  <a:srgbClr val="FF0000"/>
                </a:solidFill>
              </a:rPr>
              <a:t>dataset </a:t>
            </a:r>
            <a:r>
              <a:rPr b="1" lang="en">
                <a:solidFill>
                  <a:srgbClr val="000000"/>
                </a:solidFill>
              </a:rPr>
              <a:t>X</a:t>
            </a:r>
            <a:r>
              <a:rPr lang="en"/>
              <a:t> with </a:t>
            </a:r>
            <a:r>
              <a:rPr b="1" lang="en">
                <a:solidFill>
                  <a:srgbClr val="000000"/>
                </a:solidFill>
              </a:rPr>
              <a:t>N</a:t>
            </a:r>
            <a:r>
              <a:rPr lang="en">
                <a:solidFill>
                  <a:srgbClr val="000000"/>
                </a:solidFill>
              </a:rPr>
              <a:t> </a:t>
            </a:r>
            <a:r>
              <a:rPr lang="en"/>
              <a:t>data points, estimate </a:t>
            </a:r>
            <a:r>
              <a:rPr lang="en"/>
              <a:t>lower bound</a:t>
            </a:r>
            <a:r>
              <a:rPr lang="en"/>
              <a:t> on</a:t>
            </a:r>
            <a:r>
              <a:rPr lang="en">
                <a:solidFill>
                  <a:srgbClr val="000000"/>
                </a:solidFill>
              </a:rPr>
              <a:t> </a:t>
            </a:r>
            <a:r>
              <a:rPr b="1" lang="en">
                <a:solidFill>
                  <a:srgbClr val="000000"/>
                </a:solidFill>
              </a:rPr>
              <a:t>X</a:t>
            </a:r>
            <a:r>
              <a:rPr lang="en">
                <a:solidFill>
                  <a:srgbClr val="000000"/>
                </a:solidFill>
              </a:rPr>
              <a:t> </a:t>
            </a:r>
            <a:endParaRPr>
              <a:solidFill>
                <a:srgbClr val="000000"/>
              </a:solidFill>
            </a:endParaRPr>
          </a:p>
          <a:p>
            <a:pPr indent="0" lvl="0" marL="914400" rtl="0" algn="l">
              <a:spcBef>
                <a:spcPts val="1600"/>
              </a:spcBef>
              <a:spcAft>
                <a:spcPts val="0"/>
              </a:spcAft>
              <a:buNone/>
            </a:pPr>
            <a:r>
              <a:t/>
            </a:r>
            <a:endParaRPr>
              <a:solidFill>
                <a:srgbClr val="000000"/>
              </a:solidFill>
            </a:endParaRPr>
          </a:p>
          <a:p>
            <a:pPr indent="457200" lvl="0" marL="0" rtl="0" algn="l">
              <a:spcBef>
                <a:spcPts val="1600"/>
              </a:spcBef>
              <a:spcAft>
                <a:spcPts val="0"/>
              </a:spcAft>
              <a:buNone/>
            </a:pPr>
            <a:r>
              <a:rPr lang="en"/>
              <a:t>w</a:t>
            </a:r>
            <a:r>
              <a:rPr lang="en"/>
              <a:t>here </a:t>
            </a:r>
            <a:r>
              <a:rPr lang="en">
                <a:solidFill>
                  <a:srgbClr val="0000FF"/>
                </a:solidFill>
              </a:rPr>
              <a:t>minibatch                                </a:t>
            </a:r>
            <a:r>
              <a:rPr lang="en"/>
              <a:t>randomly drawn sample of</a:t>
            </a:r>
            <a:r>
              <a:rPr lang="en">
                <a:solidFill>
                  <a:srgbClr val="000000"/>
                </a:solidFill>
              </a:rPr>
              <a:t> </a:t>
            </a:r>
            <a:r>
              <a:rPr b="1" lang="en">
                <a:solidFill>
                  <a:srgbClr val="000000"/>
                </a:solidFill>
              </a:rPr>
              <a:t>M</a:t>
            </a:r>
            <a:r>
              <a:rPr lang="en">
                <a:solidFill>
                  <a:srgbClr val="000000"/>
                </a:solidFill>
              </a:rPr>
              <a:t> </a:t>
            </a:r>
            <a:r>
              <a:rPr lang="en"/>
              <a:t>data</a:t>
            </a:r>
            <a:endParaRPr/>
          </a:p>
          <a:p>
            <a:pPr indent="457200" lvl="0" marL="0" rtl="0" algn="l">
              <a:spcBef>
                <a:spcPts val="1600"/>
              </a:spcBef>
              <a:spcAft>
                <a:spcPts val="0"/>
              </a:spcAft>
              <a:buNone/>
            </a:pPr>
            <a:r>
              <a:rPr lang="en"/>
              <a:t>points from</a:t>
            </a:r>
            <a:r>
              <a:rPr lang="en">
                <a:solidFill>
                  <a:srgbClr val="000000"/>
                </a:solidFill>
              </a:rPr>
              <a:t> </a:t>
            </a:r>
            <a:r>
              <a:rPr b="1" lang="en">
                <a:solidFill>
                  <a:srgbClr val="000000"/>
                </a:solidFill>
              </a:rPr>
              <a:t>X</a:t>
            </a:r>
            <a:r>
              <a:rPr lang="en">
                <a:solidFill>
                  <a:srgbClr val="000000"/>
                </a:solidFill>
              </a:rPr>
              <a:t> </a:t>
            </a:r>
            <a:r>
              <a:rPr lang="en"/>
              <a:t>and </a:t>
            </a:r>
            <a:r>
              <a:rPr lang="en">
                <a:solidFill>
                  <a:srgbClr val="000000"/>
                </a:solidFill>
              </a:rPr>
              <a:t>      =  </a:t>
            </a:r>
            <a:r>
              <a:rPr lang="en">
                <a:solidFill>
                  <a:srgbClr val="0000FF"/>
                </a:solidFill>
              </a:rPr>
              <a:t> </a:t>
            </a:r>
            <a:r>
              <a:rPr lang="en"/>
              <a:t>    </a:t>
            </a:r>
            <a:endParaRPr/>
          </a:p>
          <a:p>
            <a:pPr indent="-342900" lvl="0" marL="457200" rtl="0" algn="l">
              <a:spcBef>
                <a:spcPts val="1600"/>
              </a:spcBef>
              <a:spcAft>
                <a:spcPts val="0"/>
              </a:spcAft>
              <a:buSzPts val="1800"/>
              <a:buChar char="●"/>
            </a:pPr>
            <a:r>
              <a:rPr lang="en"/>
              <a:t>Take                              and use </a:t>
            </a:r>
            <a:r>
              <a:rPr b="1" lang="en">
                <a:solidFill>
                  <a:srgbClr val="000000"/>
                </a:solidFill>
              </a:rPr>
              <a:t>Stochastic Gradient Descent</a:t>
            </a:r>
            <a:r>
              <a:rPr lang="en"/>
              <a:t> (SGD) or </a:t>
            </a:r>
            <a:r>
              <a:rPr b="1" lang="en">
                <a:solidFill>
                  <a:srgbClr val="000000"/>
                </a:solidFill>
              </a:rPr>
              <a:t>Adagrad </a:t>
            </a:r>
            <a:r>
              <a:rPr lang="en"/>
              <a:t>[DHS10]</a:t>
            </a:r>
            <a:endParaRPr/>
          </a:p>
        </p:txBody>
      </p:sp>
      <p:pic>
        <p:nvPicPr>
          <p:cNvPr descr="\mathcal{L}(\theta,\phi;X) \simeq \tilde{\mathcal{L}}^M(\theta,\phi;X^M) = \frac{N}{M}\sum_{i=1}^M\tilde{\mathcal{L}}(\theta,\phi;x^{(i)})" id="424" name="Google Shape;424;p44" title="MathEquation,#000000"/>
          <p:cNvPicPr preferRelativeResize="0"/>
          <p:nvPr/>
        </p:nvPicPr>
        <p:blipFill>
          <a:blip r:embed="rId3">
            <a:alphaModFix/>
          </a:blip>
          <a:stretch>
            <a:fillRect/>
          </a:stretch>
        </p:blipFill>
        <p:spPr>
          <a:xfrm>
            <a:off x="2057400" y="1330525"/>
            <a:ext cx="4916130" cy="381000"/>
          </a:xfrm>
          <a:prstGeom prst="rect">
            <a:avLst/>
          </a:prstGeom>
          <a:noFill/>
          <a:ln>
            <a:noFill/>
          </a:ln>
        </p:spPr>
      </p:pic>
      <p:pic>
        <p:nvPicPr>
          <p:cNvPr descr="X^M = \{ x^{(i)} \}_{i=1}^M" id="425" name="Google Shape;425;p44" title="MathEquation,#000000"/>
          <p:cNvPicPr preferRelativeResize="0"/>
          <p:nvPr/>
        </p:nvPicPr>
        <p:blipFill>
          <a:blip r:embed="rId4">
            <a:alphaModFix/>
          </a:blip>
          <a:stretch>
            <a:fillRect/>
          </a:stretch>
        </p:blipFill>
        <p:spPr>
          <a:xfrm>
            <a:off x="2624100" y="1878750"/>
            <a:ext cx="1847272" cy="381000"/>
          </a:xfrm>
          <a:prstGeom prst="rect">
            <a:avLst/>
          </a:prstGeom>
          <a:noFill/>
          <a:ln>
            <a:noFill/>
          </a:ln>
        </p:spPr>
      </p:pic>
      <p:pic>
        <p:nvPicPr>
          <p:cNvPr descr="\tilde{\mathcal{L}}" id="426" name="Google Shape;426;p44" title="MathEquation,#000000"/>
          <p:cNvPicPr preferRelativeResize="0"/>
          <p:nvPr/>
        </p:nvPicPr>
        <p:blipFill>
          <a:blip r:embed="rId5">
            <a:alphaModFix/>
          </a:blip>
          <a:stretch>
            <a:fillRect/>
          </a:stretch>
        </p:blipFill>
        <p:spPr>
          <a:xfrm>
            <a:off x="2724150" y="2337550"/>
            <a:ext cx="257216" cy="381001"/>
          </a:xfrm>
          <a:prstGeom prst="rect">
            <a:avLst/>
          </a:prstGeom>
          <a:noFill/>
          <a:ln>
            <a:noFill/>
          </a:ln>
        </p:spPr>
      </p:pic>
      <p:pic>
        <p:nvPicPr>
          <p:cNvPr descr="\tilde{\mathcal{L}}^A, \tilde{\mathcal{L}}^B" id="427" name="Google Shape;427;p44" title="MathEquation,#000000"/>
          <p:cNvPicPr preferRelativeResize="0"/>
          <p:nvPr/>
        </p:nvPicPr>
        <p:blipFill>
          <a:blip r:embed="rId6">
            <a:alphaModFix/>
          </a:blip>
          <a:stretch>
            <a:fillRect/>
          </a:stretch>
        </p:blipFill>
        <p:spPr>
          <a:xfrm>
            <a:off x="3286925" y="2303800"/>
            <a:ext cx="1069474" cy="508000"/>
          </a:xfrm>
          <a:prstGeom prst="rect">
            <a:avLst/>
          </a:prstGeom>
          <a:noFill/>
          <a:ln>
            <a:noFill/>
          </a:ln>
        </p:spPr>
      </p:pic>
      <p:pic>
        <p:nvPicPr>
          <p:cNvPr descr="\nabla_{\theta,\phi}\tilde{\mathcal{L}}(\theta;X^M)" id="428" name="Google Shape;428;p44" title="MathEquation,#000000"/>
          <p:cNvPicPr preferRelativeResize="0"/>
          <p:nvPr/>
        </p:nvPicPr>
        <p:blipFill>
          <a:blip r:embed="rId7">
            <a:alphaModFix/>
          </a:blip>
          <a:stretch>
            <a:fillRect/>
          </a:stretch>
        </p:blipFill>
        <p:spPr>
          <a:xfrm>
            <a:off x="1453725" y="2907450"/>
            <a:ext cx="1722034" cy="381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of the loss function</a:t>
            </a:r>
            <a:endParaRPr/>
          </a:p>
        </p:txBody>
      </p:sp>
      <p:sp>
        <p:nvSpPr>
          <p:cNvPr id="434" name="Google Shape;434;p45"/>
          <p:cNvSpPr txBox="1"/>
          <p:nvPr>
            <p:ph idx="1" type="body"/>
          </p:nvPr>
        </p:nvSpPr>
        <p:spPr>
          <a:xfrm>
            <a:off x="311700" y="1152475"/>
            <a:ext cx="8520600" cy="13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Aim</a:t>
            </a:r>
            <a:r>
              <a:rPr lang="en"/>
              <a:t>: Train neural network using algorithm like gradient descent</a:t>
            </a:r>
            <a:endParaRPr/>
          </a:p>
          <a:p>
            <a:pPr indent="-342900" lvl="0" marL="457200" rtl="0" algn="l">
              <a:spcBef>
                <a:spcPts val="0"/>
              </a:spcBef>
              <a:spcAft>
                <a:spcPts val="0"/>
              </a:spcAft>
              <a:buSzPts val="1800"/>
              <a:buChar char="●"/>
            </a:pPr>
            <a:r>
              <a:rPr b="1" lang="en"/>
              <a:t>We need</a:t>
            </a:r>
            <a:r>
              <a:rPr lang="en"/>
              <a:t>: G</a:t>
            </a:r>
            <a:r>
              <a:rPr lang="en"/>
              <a:t>radient of loss function</a:t>
            </a:r>
            <a:endParaRPr/>
          </a:p>
          <a:p>
            <a:pPr indent="-342900" lvl="0" marL="457200" rtl="0" algn="l">
              <a:spcBef>
                <a:spcPts val="0"/>
              </a:spcBef>
              <a:spcAft>
                <a:spcPts val="0"/>
              </a:spcAft>
              <a:buSzPts val="1800"/>
              <a:buChar char="●"/>
            </a:pPr>
            <a:r>
              <a:rPr lang="en"/>
              <a:t>Note that, as per the problem description, we are dealing with large 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35" name="Google Shape;435;p45"/>
          <p:cNvPicPr preferRelativeResize="0"/>
          <p:nvPr/>
        </p:nvPicPr>
        <p:blipFill rotWithShape="1">
          <a:blip r:embed="rId3">
            <a:alphaModFix/>
          </a:blip>
          <a:srcRect b="0" l="4388" r="0" t="0"/>
          <a:stretch/>
        </p:blipFill>
        <p:spPr>
          <a:xfrm>
            <a:off x="517975" y="2419350"/>
            <a:ext cx="8184451" cy="1048025"/>
          </a:xfrm>
          <a:prstGeom prst="rect">
            <a:avLst/>
          </a:prstGeom>
          <a:noFill/>
          <a:ln>
            <a:noFill/>
          </a:ln>
        </p:spPr>
      </p:pic>
      <p:sp>
        <p:nvSpPr>
          <p:cNvPr id="436" name="Google Shape;436;p45"/>
          <p:cNvSpPr txBox="1"/>
          <p:nvPr>
            <p:ph idx="1" type="body"/>
          </p:nvPr>
        </p:nvSpPr>
        <p:spPr>
          <a:xfrm>
            <a:off x="650875" y="3745325"/>
            <a:ext cx="7724100" cy="69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0000"/>
                </a:solidFill>
              </a:rPr>
              <a:t>Can we use </a:t>
            </a:r>
            <a:r>
              <a:rPr b="1" lang="en">
                <a:solidFill>
                  <a:srgbClr val="FF0000"/>
                </a:solidFill>
              </a:rPr>
              <a:t>minibatches</a:t>
            </a:r>
            <a:r>
              <a:rPr b="1" lang="en">
                <a:solidFill>
                  <a:srgbClr val="FF0000"/>
                </a:solidFill>
              </a:rPr>
              <a:t> or single datapoint for calculating gradient?</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ph idx="1" type="body"/>
          </p:nvPr>
        </p:nvSpPr>
        <p:spPr>
          <a:xfrm>
            <a:off x="311700" y="1152475"/>
            <a:ext cx="85206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a:t>
            </a:r>
            <a:r>
              <a:rPr lang="en"/>
              <a:t>se of repeated random sampling to obtain numerical results.</a:t>
            </a:r>
            <a:endParaRPr/>
          </a:p>
          <a:p>
            <a:pPr indent="-342900" lvl="0" marL="457200" rtl="0" algn="l">
              <a:spcBef>
                <a:spcPts val="0"/>
              </a:spcBef>
              <a:spcAft>
                <a:spcPts val="0"/>
              </a:spcAft>
              <a:buSzPts val="1800"/>
              <a:buChar char="●"/>
            </a:pPr>
            <a:r>
              <a:rPr lang="en"/>
              <a:t>By the law of large numbers, integrals described by the expected value of some random variable can be approximated by taking the empirical mean (a.k.a. the sample mean) of independent samples of the variable.</a:t>
            </a:r>
            <a:endParaRPr/>
          </a:p>
        </p:txBody>
      </p:sp>
      <p:sp>
        <p:nvSpPr>
          <p:cNvPr id="442" name="Google Shape;44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Monte Carlo Estimation</a:t>
            </a:r>
            <a:endParaRPr/>
          </a:p>
        </p:txBody>
      </p:sp>
      <p:pic>
        <p:nvPicPr>
          <p:cNvPr id="443" name="Google Shape;443;p46"/>
          <p:cNvPicPr preferRelativeResize="0"/>
          <p:nvPr/>
        </p:nvPicPr>
        <p:blipFill>
          <a:blip r:embed="rId3">
            <a:alphaModFix/>
          </a:blip>
          <a:stretch>
            <a:fillRect/>
          </a:stretch>
        </p:blipFill>
        <p:spPr>
          <a:xfrm>
            <a:off x="1584625" y="2688400"/>
            <a:ext cx="5376825" cy="906625"/>
          </a:xfrm>
          <a:prstGeom prst="rect">
            <a:avLst/>
          </a:prstGeom>
          <a:noFill/>
          <a:ln>
            <a:noFill/>
          </a:ln>
        </p:spPr>
      </p:pic>
      <p:sp>
        <p:nvSpPr>
          <p:cNvPr id="444" name="Google Shape;444;p46"/>
          <p:cNvSpPr txBox="1"/>
          <p:nvPr>
            <p:ph idx="1" type="body"/>
          </p:nvPr>
        </p:nvSpPr>
        <p:spPr>
          <a:xfrm>
            <a:off x="311700" y="3571000"/>
            <a:ext cx="8520600" cy="153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apply we need:</a:t>
            </a:r>
            <a:endParaRPr/>
          </a:p>
          <a:p>
            <a:pPr indent="-317500" lvl="1" marL="914400" rtl="0" algn="l">
              <a:spcBef>
                <a:spcPts val="0"/>
              </a:spcBef>
              <a:spcAft>
                <a:spcPts val="0"/>
              </a:spcAft>
              <a:buSzPts val="1400"/>
              <a:buChar char="○"/>
            </a:pPr>
            <a:r>
              <a:rPr lang="en"/>
              <a:t>Quantity to evaluate should be an expected value</a:t>
            </a:r>
            <a:endParaRPr/>
          </a:p>
          <a:p>
            <a:pPr indent="-317500" lvl="1" marL="914400" rtl="0" algn="l">
              <a:spcBef>
                <a:spcPts val="0"/>
              </a:spcBef>
              <a:spcAft>
                <a:spcPts val="0"/>
              </a:spcAft>
              <a:buSzPts val="1400"/>
              <a:buChar char="○"/>
            </a:pPr>
            <a:r>
              <a:rPr lang="en"/>
              <a:t>Low Variance in estimates across samples</a:t>
            </a:r>
            <a:endParaRPr/>
          </a:p>
          <a:p>
            <a:pPr indent="-317500" lvl="1" marL="914400" rtl="0" algn="l">
              <a:spcBef>
                <a:spcPts val="0"/>
              </a:spcBef>
              <a:spcAft>
                <a:spcPts val="0"/>
              </a:spcAft>
              <a:buSzPts val="1400"/>
              <a:buChar char="○"/>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aphicFrame>
        <p:nvGraphicFramePr>
          <p:cNvPr id="449" name="Google Shape;449;p47"/>
          <p:cNvGraphicFramePr/>
          <p:nvPr/>
        </p:nvGraphicFramePr>
        <p:xfrm>
          <a:off x="474675" y="1598760"/>
          <a:ext cx="3000000" cy="3000000"/>
        </p:xfrm>
        <a:graphic>
          <a:graphicData uri="http://schemas.openxmlformats.org/drawingml/2006/table">
            <a:tbl>
              <a:tblPr>
                <a:noFill/>
                <a:tableStyleId>{EC6B6EA5-4B7E-4EA2-A37F-01C5C8622104}</a:tableStyleId>
              </a:tblPr>
              <a:tblGrid>
                <a:gridCol w="733975"/>
                <a:gridCol w="733975"/>
                <a:gridCol w="733975"/>
                <a:gridCol w="733975"/>
                <a:gridCol w="733975"/>
                <a:gridCol w="733975"/>
                <a:gridCol w="733975"/>
                <a:gridCol w="733975"/>
                <a:gridCol w="733975"/>
                <a:gridCol w="733975"/>
                <a:gridCol w="733975"/>
              </a:tblGrid>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5</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4</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6</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4</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5</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gridSpan="10">
                  <a:txBody>
                    <a:bodyPr/>
                    <a:lstStyle/>
                    <a:p>
                      <a:pPr indent="0" lvl="0" marL="0" rtl="0" algn="r">
                        <a:spcBef>
                          <a:spcPts val="0"/>
                        </a:spcBef>
                        <a:spcAft>
                          <a:spcPts val="0"/>
                        </a:spcAft>
                        <a:buNone/>
                      </a:pPr>
                      <a:r>
                        <a:rPr lang="en" sz="1800"/>
                        <a:t>Average</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ctr">
                        <a:spcBef>
                          <a:spcPts val="0"/>
                        </a:spcBef>
                        <a:spcAft>
                          <a:spcPts val="0"/>
                        </a:spcAft>
                        <a:buNone/>
                      </a:pPr>
                      <a:r>
                        <a:rPr lang="en" sz="1800"/>
                        <a:t>4.8</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450" name="Google Shape;45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low variance: Is this coin biased? (Scenario 1)</a:t>
            </a:r>
            <a:endParaRPr/>
          </a:p>
        </p:txBody>
      </p:sp>
      <p:pic>
        <p:nvPicPr>
          <p:cNvPr id="451" name="Google Shape;451;p47"/>
          <p:cNvPicPr preferRelativeResize="0"/>
          <p:nvPr/>
        </p:nvPicPr>
        <p:blipFill>
          <a:blip r:embed="rId3">
            <a:alphaModFix/>
          </a:blip>
          <a:stretch>
            <a:fillRect/>
          </a:stretch>
        </p:blipFill>
        <p:spPr>
          <a:xfrm>
            <a:off x="584700" y="1645375"/>
            <a:ext cx="517426" cy="472849"/>
          </a:xfrm>
          <a:prstGeom prst="rect">
            <a:avLst/>
          </a:prstGeom>
          <a:noFill/>
          <a:ln>
            <a:noFill/>
          </a:ln>
        </p:spPr>
      </p:pic>
      <p:pic>
        <p:nvPicPr>
          <p:cNvPr id="452" name="Google Shape;452;p47"/>
          <p:cNvPicPr preferRelativeResize="0"/>
          <p:nvPr/>
        </p:nvPicPr>
        <p:blipFill>
          <a:blip r:embed="rId3">
            <a:alphaModFix/>
          </a:blip>
          <a:stretch>
            <a:fillRect/>
          </a:stretch>
        </p:blipFill>
        <p:spPr>
          <a:xfrm>
            <a:off x="576226" y="2187249"/>
            <a:ext cx="517426" cy="472849"/>
          </a:xfrm>
          <a:prstGeom prst="rect">
            <a:avLst/>
          </a:prstGeom>
          <a:noFill/>
          <a:ln>
            <a:noFill/>
          </a:ln>
        </p:spPr>
      </p:pic>
      <p:pic>
        <p:nvPicPr>
          <p:cNvPr id="453" name="Google Shape;453;p47"/>
          <p:cNvPicPr preferRelativeResize="0"/>
          <p:nvPr/>
        </p:nvPicPr>
        <p:blipFill>
          <a:blip r:embed="rId3">
            <a:alphaModFix/>
          </a:blip>
          <a:stretch>
            <a:fillRect/>
          </a:stretch>
        </p:blipFill>
        <p:spPr>
          <a:xfrm>
            <a:off x="584700" y="2762954"/>
            <a:ext cx="517426" cy="472849"/>
          </a:xfrm>
          <a:prstGeom prst="rect">
            <a:avLst/>
          </a:prstGeom>
          <a:noFill/>
          <a:ln>
            <a:noFill/>
          </a:ln>
        </p:spPr>
      </p:pic>
      <p:pic>
        <p:nvPicPr>
          <p:cNvPr id="454" name="Google Shape;454;p47"/>
          <p:cNvPicPr preferRelativeResize="0"/>
          <p:nvPr/>
        </p:nvPicPr>
        <p:blipFill>
          <a:blip r:embed="rId3">
            <a:alphaModFix/>
          </a:blip>
          <a:stretch>
            <a:fillRect/>
          </a:stretch>
        </p:blipFill>
        <p:spPr>
          <a:xfrm>
            <a:off x="576226" y="3838228"/>
            <a:ext cx="517426" cy="472849"/>
          </a:xfrm>
          <a:prstGeom prst="rect">
            <a:avLst/>
          </a:prstGeom>
          <a:noFill/>
          <a:ln>
            <a:noFill/>
          </a:ln>
        </p:spPr>
      </p:pic>
      <p:pic>
        <p:nvPicPr>
          <p:cNvPr id="455" name="Google Shape;455;p47"/>
          <p:cNvPicPr preferRelativeResize="0"/>
          <p:nvPr/>
        </p:nvPicPr>
        <p:blipFill>
          <a:blip r:embed="rId3">
            <a:alphaModFix/>
          </a:blip>
          <a:stretch>
            <a:fillRect/>
          </a:stretch>
        </p:blipFill>
        <p:spPr>
          <a:xfrm>
            <a:off x="1338226" y="3838228"/>
            <a:ext cx="517426" cy="472849"/>
          </a:xfrm>
          <a:prstGeom prst="rect">
            <a:avLst/>
          </a:prstGeom>
          <a:noFill/>
          <a:ln>
            <a:noFill/>
          </a:ln>
        </p:spPr>
      </p:pic>
      <p:pic>
        <p:nvPicPr>
          <p:cNvPr id="456" name="Google Shape;456;p47"/>
          <p:cNvPicPr preferRelativeResize="0"/>
          <p:nvPr/>
        </p:nvPicPr>
        <p:blipFill>
          <a:blip r:embed="rId3">
            <a:alphaModFix/>
          </a:blip>
          <a:stretch>
            <a:fillRect/>
          </a:stretch>
        </p:blipFill>
        <p:spPr>
          <a:xfrm>
            <a:off x="2100226" y="2187249"/>
            <a:ext cx="517426" cy="472849"/>
          </a:xfrm>
          <a:prstGeom prst="rect">
            <a:avLst/>
          </a:prstGeom>
          <a:noFill/>
          <a:ln>
            <a:noFill/>
          </a:ln>
        </p:spPr>
      </p:pic>
      <p:pic>
        <p:nvPicPr>
          <p:cNvPr id="457" name="Google Shape;457;p47"/>
          <p:cNvPicPr preferRelativeResize="0"/>
          <p:nvPr/>
        </p:nvPicPr>
        <p:blipFill>
          <a:blip r:embed="rId3">
            <a:alphaModFix/>
          </a:blip>
          <a:stretch>
            <a:fillRect/>
          </a:stretch>
        </p:blipFill>
        <p:spPr>
          <a:xfrm>
            <a:off x="2108700" y="2762954"/>
            <a:ext cx="517426" cy="472849"/>
          </a:xfrm>
          <a:prstGeom prst="rect">
            <a:avLst/>
          </a:prstGeom>
          <a:noFill/>
          <a:ln>
            <a:noFill/>
          </a:ln>
        </p:spPr>
      </p:pic>
      <p:pic>
        <p:nvPicPr>
          <p:cNvPr id="458" name="Google Shape;458;p47"/>
          <p:cNvPicPr preferRelativeResize="0"/>
          <p:nvPr/>
        </p:nvPicPr>
        <p:blipFill>
          <a:blip r:embed="rId3">
            <a:alphaModFix/>
          </a:blip>
          <a:stretch>
            <a:fillRect/>
          </a:stretch>
        </p:blipFill>
        <p:spPr>
          <a:xfrm>
            <a:off x="2100226" y="3838228"/>
            <a:ext cx="517426" cy="472849"/>
          </a:xfrm>
          <a:prstGeom prst="rect">
            <a:avLst/>
          </a:prstGeom>
          <a:noFill/>
          <a:ln>
            <a:noFill/>
          </a:ln>
        </p:spPr>
      </p:pic>
      <p:pic>
        <p:nvPicPr>
          <p:cNvPr id="459" name="Google Shape;459;p47"/>
          <p:cNvPicPr preferRelativeResize="0"/>
          <p:nvPr/>
        </p:nvPicPr>
        <p:blipFill>
          <a:blip r:embed="rId3">
            <a:alphaModFix/>
          </a:blip>
          <a:stretch>
            <a:fillRect/>
          </a:stretch>
        </p:blipFill>
        <p:spPr>
          <a:xfrm>
            <a:off x="2794500" y="1645375"/>
            <a:ext cx="517426" cy="472849"/>
          </a:xfrm>
          <a:prstGeom prst="rect">
            <a:avLst/>
          </a:prstGeom>
          <a:noFill/>
          <a:ln>
            <a:noFill/>
          </a:ln>
        </p:spPr>
      </p:pic>
      <p:pic>
        <p:nvPicPr>
          <p:cNvPr id="460" name="Google Shape;460;p47"/>
          <p:cNvPicPr preferRelativeResize="0"/>
          <p:nvPr/>
        </p:nvPicPr>
        <p:blipFill>
          <a:blip r:embed="rId3">
            <a:alphaModFix/>
          </a:blip>
          <a:stretch>
            <a:fillRect/>
          </a:stretch>
        </p:blipFill>
        <p:spPr>
          <a:xfrm>
            <a:off x="2786026" y="3838228"/>
            <a:ext cx="517426" cy="472849"/>
          </a:xfrm>
          <a:prstGeom prst="rect">
            <a:avLst/>
          </a:prstGeom>
          <a:noFill/>
          <a:ln>
            <a:noFill/>
          </a:ln>
        </p:spPr>
      </p:pic>
      <p:pic>
        <p:nvPicPr>
          <p:cNvPr id="461" name="Google Shape;461;p47"/>
          <p:cNvPicPr preferRelativeResize="0"/>
          <p:nvPr/>
        </p:nvPicPr>
        <p:blipFill>
          <a:blip r:embed="rId3">
            <a:alphaModFix/>
          </a:blip>
          <a:stretch>
            <a:fillRect/>
          </a:stretch>
        </p:blipFill>
        <p:spPr>
          <a:xfrm>
            <a:off x="3480300" y="1645375"/>
            <a:ext cx="517426" cy="472849"/>
          </a:xfrm>
          <a:prstGeom prst="rect">
            <a:avLst/>
          </a:prstGeom>
          <a:noFill/>
          <a:ln>
            <a:noFill/>
          </a:ln>
        </p:spPr>
      </p:pic>
      <p:pic>
        <p:nvPicPr>
          <p:cNvPr id="462" name="Google Shape;462;p47"/>
          <p:cNvPicPr preferRelativeResize="0"/>
          <p:nvPr/>
        </p:nvPicPr>
        <p:blipFill>
          <a:blip r:embed="rId3">
            <a:alphaModFix/>
          </a:blip>
          <a:stretch>
            <a:fillRect/>
          </a:stretch>
        </p:blipFill>
        <p:spPr>
          <a:xfrm>
            <a:off x="3471826" y="2187249"/>
            <a:ext cx="517426" cy="472849"/>
          </a:xfrm>
          <a:prstGeom prst="rect">
            <a:avLst/>
          </a:prstGeom>
          <a:noFill/>
          <a:ln>
            <a:noFill/>
          </a:ln>
        </p:spPr>
      </p:pic>
      <p:pic>
        <p:nvPicPr>
          <p:cNvPr id="463" name="Google Shape;463;p47"/>
          <p:cNvPicPr preferRelativeResize="0"/>
          <p:nvPr/>
        </p:nvPicPr>
        <p:blipFill>
          <a:blip r:embed="rId3">
            <a:alphaModFix/>
          </a:blip>
          <a:stretch>
            <a:fillRect/>
          </a:stretch>
        </p:blipFill>
        <p:spPr>
          <a:xfrm>
            <a:off x="3480300" y="2762954"/>
            <a:ext cx="517426" cy="472849"/>
          </a:xfrm>
          <a:prstGeom prst="rect">
            <a:avLst/>
          </a:prstGeom>
          <a:noFill/>
          <a:ln>
            <a:noFill/>
          </a:ln>
        </p:spPr>
      </p:pic>
      <p:pic>
        <p:nvPicPr>
          <p:cNvPr id="464" name="Google Shape;464;p47"/>
          <p:cNvPicPr preferRelativeResize="0"/>
          <p:nvPr/>
        </p:nvPicPr>
        <p:blipFill>
          <a:blip r:embed="rId3">
            <a:alphaModFix/>
          </a:blip>
          <a:stretch>
            <a:fillRect/>
          </a:stretch>
        </p:blipFill>
        <p:spPr>
          <a:xfrm>
            <a:off x="3471826" y="3838228"/>
            <a:ext cx="517426" cy="472849"/>
          </a:xfrm>
          <a:prstGeom prst="rect">
            <a:avLst/>
          </a:prstGeom>
          <a:noFill/>
          <a:ln>
            <a:noFill/>
          </a:ln>
        </p:spPr>
      </p:pic>
      <p:pic>
        <p:nvPicPr>
          <p:cNvPr id="465" name="Google Shape;465;p47"/>
          <p:cNvPicPr preferRelativeResize="0"/>
          <p:nvPr/>
        </p:nvPicPr>
        <p:blipFill>
          <a:blip r:embed="rId3">
            <a:alphaModFix/>
          </a:blip>
          <a:stretch>
            <a:fillRect/>
          </a:stretch>
        </p:blipFill>
        <p:spPr>
          <a:xfrm>
            <a:off x="4242300" y="1645375"/>
            <a:ext cx="517426" cy="472849"/>
          </a:xfrm>
          <a:prstGeom prst="rect">
            <a:avLst/>
          </a:prstGeom>
          <a:noFill/>
          <a:ln>
            <a:noFill/>
          </a:ln>
        </p:spPr>
      </p:pic>
      <p:pic>
        <p:nvPicPr>
          <p:cNvPr id="466" name="Google Shape;466;p47"/>
          <p:cNvPicPr preferRelativeResize="0"/>
          <p:nvPr/>
        </p:nvPicPr>
        <p:blipFill>
          <a:blip r:embed="rId3">
            <a:alphaModFix/>
          </a:blip>
          <a:stretch>
            <a:fillRect/>
          </a:stretch>
        </p:blipFill>
        <p:spPr>
          <a:xfrm>
            <a:off x="5004300" y="2762954"/>
            <a:ext cx="517426" cy="472849"/>
          </a:xfrm>
          <a:prstGeom prst="rect">
            <a:avLst/>
          </a:prstGeom>
          <a:noFill/>
          <a:ln>
            <a:noFill/>
          </a:ln>
        </p:spPr>
      </p:pic>
      <p:pic>
        <p:nvPicPr>
          <p:cNvPr id="467" name="Google Shape;467;p47"/>
          <p:cNvPicPr preferRelativeResize="0"/>
          <p:nvPr/>
        </p:nvPicPr>
        <p:blipFill>
          <a:blip r:embed="rId3">
            <a:alphaModFix/>
          </a:blip>
          <a:stretch>
            <a:fillRect/>
          </a:stretch>
        </p:blipFill>
        <p:spPr>
          <a:xfrm>
            <a:off x="4995826" y="3304828"/>
            <a:ext cx="517426" cy="472849"/>
          </a:xfrm>
          <a:prstGeom prst="rect">
            <a:avLst/>
          </a:prstGeom>
          <a:noFill/>
          <a:ln>
            <a:noFill/>
          </a:ln>
        </p:spPr>
      </p:pic>
      <p:pic>
        <p:nvPicPr>
          <p:cNvPr id="468" name="Google Shape;468;p47"/>
          <p:cNvPicPr preferRelativeResize="0"/>
          <p:nvPr/>
        </p:nvPicPr>
        <p:blipFill>
          <a:blip r:embed="rId3">
            <a:alphaModFix/>
          </a:blip>
          <a:stretch>
            <a:fillRect/>
          </a:stretch>
        </p:blipFill>
        <p:spPr>
          <a:xfrm>
            <a:off x="5766300" y="1645375"/>
            <a:ext cx="517426" cy="472849"/>
          </a:xfrm>
          <a:prstGeom prst="rect">
            <a:avLst/>
          </a:prstGeom>
          <a:noFill/>
          <a:ln>
            <a:noFill/>
          </a:ln>
        </p:spPr>
      </p:pic>
      <p:pic>
        <p:nvPicPr>
          <p:cNvPr id="469" name="Google Shape;469;p47"/>
          <p:cNvPicPr preferRelativeResize="0"/>
          <p:nvPr/>
        </p:nvPicPr>
        <p:blipFill>
          <a:blip r:embed="rId3">
            <a:alphaModFix/>
          </a:blip>
          <a:stretch>
            <a:fillRect/>
          </a:stretch>
        </p:blipFill>
        <p:spPr>
          <a:xfrm>
            <a:off x="5757826" y="3304828"/>
            <a:ext cx="517426" cy="472849"/>
          </a:xfrm>
          <a:prstGeom prst="rect">
            <a:avLst/>
          </a:prstGeom>
          <a:noFill/>
          <a:ln>
            <a:noFill/>
          </a:ln>
        </p:spPr>
      </p:pic>
      <p:pic>
        <p:nvPicPr>
          <p:cNvPr id="470" name="Google Shape;470;p47"/>
          <p:cNvPicPr preferRelativeResize="0"/>
          <p:nvPr/>
        </p:nvPicPr>
        <p:blipFill>
          <a:blip r:embed="rId3">
            <a:alphaModFix/>
          </a:blip>
          <a:stretch>
            <a:fillRect/>
          </a:stretch>
        </p:blipFill>
        <p:spPr>
          <a:xfrm>
            <a:off x="6443626" y="2187249"/>
            <a:ext cx="517426" cy="472849"/>
          </a:xfrm>
          <a:prstGeom prst="rect">
            <a:avLst/>
          </a:prstGeom>
          <a:noFill/>
          <a:ln>
            <a:noFill/>
          </a:ln>
        </p:spPr>
      </p:pic>
      <p:pic>
        <p:nvPicPr>
          <p:cNvPr id="471" name="Google Shape;471;p47"/>
          <p:cNvPicPr preferRelativeResize="0"/>
          <p:nvPr/>
        </p:nvPicPr>
        <p:blipFill>
          <a:blip r:embed="rId3">
            <a:alphaModFix/>
          </a:blip>
          <a:stretch>
            <a:fillRect/>
          </a:stretch>
        </p:blipFill>
        <p:spPr>
          <a:xfrm>
            <a:off x="6452100" y="2762954"/>
            <a:ext cx="517426" cy="472849"/>
          </a:xfrm>
          <a:prstGeom prst="rect">
            <a:avLst/>
          </a:prstGeom>
          <a:noFill/>
          <a:ln>
            <a:noFill/>
          </a:ln>
        </p:spPr>
      </p:pic>
      <p:pic>
        <p:nvPicPr>
          <p:cNvPr id="472" name="Google Shape;472;p47"/>
          <p:cNvPicPr preferRelativeResize="0"/>
          <p:nvPr/>
        </p:nvPicPr>
        <p:blipFill>
          <a:blip r:embed="rId3">
            <a:alphaModFix/>
          </a:blip>
          <a:stretch>
            <a:fillRect/>
          </a:stretch>
        </p:blipFill>
        <p:spPr>
          <a:xfrm>
            <a:off x="6443626" y="3304828"/>
            <a:ext cx="517426" cy="472849"/>
          </a:xfrm>
          <a:prstGeom prst="rect">
            <a:avLst/>
          </a:prstGeom>
          <a:noFill/>
          <a:ln>
            <a:noFill/>
          </a:ln>
        </p:spPr>
      </p:pic>
      <p:pic>
        <p:nvPicPr>
          <p:cNvPr id="473" name="Google Shape;473;p47"/>
          <p:cNvPicPr preferRelativeResize="0"/>
          <p:nvPr/>
        </p:nvPicPr>
        <p:blipFill>
          <a:blip r:embed="rId3">
            <a:alphaModFix/>
          </a:blip>
          <a:stretch>
            <a:fillRect/>
          </a:stretch>
        </p:blipFill>
        <p:spPr>
          <a:xfrm>
            <a:off x="7137900" y="2762954"/>
            <a:ext cx="517426" cy="472849"/>
          </a:xfrm>
          <a:prstGeom prst="rect">
            <a:avLst/>
          </a:prstGeom>
          <a:noFill/>
          <a:ln>
            <a:noFill/>
          </a:ln>
        </p:spPr>
      </p:pic>
      <p:pic>
        <p:nvPicPr>
          <p:cNvPr id="474" name="Google Shape;474;p47"/>
          <p:cNvPicPr preferRelativeResize="0"/>
          <p:nvPr/>
        </p:nvPicPr>
        <p:blipFill>
          <a:blip r:embed="rId3">
            <a:alphaModFix/>
          </a:blip>
          <a:stretch>
            <a:fillRect/>
          </a:stretch>
        </p:blipFill>
        <p:spPr>
          <a:xfrm>
            <a:off x="7129426" y="3304828"/>
            <a:ext cx="517426" cy="472849"/>
          </a:xfrm>
          <a:prstGeom prst="rect">
            <a:avLst/>
          </a:prstGeom>
          <a:noFill/>
          <a:ln>
            <a:noFill/>
          </a:ln>
        </p:spPr>
      </p:pic>
      <p:cxnSp>
        <p:nvCxnSpPr>
          <p:cNvPr id="475" name="Google Shape;475;p47"/>
          <p:cNvCxnSpPr/>
          <p:nvPr/>
        </p:nvCxnSpPr>
        <p:spPr>
          <a:xfrm>
            <a:off x="466049" y="21605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476" name="Google Shape;476;p47"/>
          <p:cNvCxnSpPr/>
          <p:nvPr/>
        </p:nvCxnSpPr>
        <p:spPr>
          <a:xfrm>
            <a:off x="466049" y="26939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477" name="Google Shape;477;p47"/>
          <p:cNvCxnSpPr/>
          <p:nvPr/>
        </p:nvCxnSpPr>
        <p:spPr>
          <a:xfrm>
            <a:off x="466049" y="32273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478" name="Google Shape;478;p47"/>
          <p:cNvCxnSpPr/>
          <p:nvPr/>
        </p:nvCxnSpPr>
        <p:spPr>
          <a:xfrm>
            <a:off x="466049" y="3786154"/>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479" name="Google Shape;479;p47"/>
          <p:cNvCxnSpPr/>
          <p:nvPr/>
        </p:nvCxnSpPr>
        <p:spPr>
          <a:xfrm>
            <a:off x="466049" y="4353386"/>
            <a:ext cx="8100900" cy="8700"/>
          </a:xfrm>
          <a:prstGeom prst="straightConnector1">
            <a:avLst/>
          </a:prstGeom>
          <a:noFill/>
          <a:ln cap="flat" cmpd="sng" w="28575">
            <a:solidFill>
              <a:srgbClr val="4A86E8"/>
            </a:solidFill>
            <a:prstDash val="solid"/>
            <a:round/>
            <a:headEnd len="med" w="med" type="none"/>
            <a:tailEnd len="med" w="med" type="none"/>
          </a:ln>
        </p:spPr>
      </p:cxnSp>
      <p:sp>
        <p:nvSpPr>
          <p:cNvPr id="480" name="Google Shape;480;p47"/>
          <p:cNvSpPr txBox="1"/>
          <p:nvPr/>
        </p:nvSpPr>
        <p:spPr>
          <a:xfrm>
            <a:off x="7625275" y="1127000"/>
            <a:ext cx="11355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 Heads</a:t>
            </a:r>
            <a:endParaRPr b="1" sz="1800"/>
          </a:p>
        </p:txBody>
      </p:sp>
      <p:sp>
        <p:nvSpPr>
          <p:cNvPr id="481" name="Google Shape;481;p47"/>
          <p:cNvSpPr txBox="1"/>
          <p:nvPr/>
        </p:nvSpPr>
        <p:spPr>
          <a:xfrm>
            <a:off x="432150" y="1194775"/>
            <a:ext cx="48807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3C47D"/>
                </a:solidFill>
              </a:rPr>
              <a:t>5 Samples of 10 coin toss</a:t>
            </a:r>
            <a:endParaRPr b="1" sz="1800">
              <a:solidFill>
                <a:srgbClr val="93C47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graphicFrame>
        <p:nvGraphicFramePr>
          <p:cNvPr id="486" name="Google Shape;486;p48"/>
          <p:cNvGraphicFramePr/>
          <p:nvPr/>
        </p:nvGraphicFramePr>
        <p:xfrm>
          <a:off x="474675" y="1598760"/>
          <a:ext cx="3000000" cy="3000000"/>
        </p:xfrm>
        <a:graphic>
          <a:graphicData uri="http://schemas.openxmlformats.org/drawingml/2006/table">
            <a:tbl>
              <a:tblPr>
                <a:noFill/>
                <a:tableStyleId>{EC6B6EA5-4B7E-4EA2-A37F-01C5C8622104}</a:tableStyleId>
              </a:tblPr>
              <a:tblGrid>
                <a:gridCol w="733975"/>
                <a:gridCol w="733975"/>
                <a:gridCol w="733975"/>
                <a:gridCol w="733975"/>
                <a:gridCol w="733975"/>
                <a:gridCol w="733975"/>
                <a:gridCol w="733975"/>
                <a:gridCol w="733975"/>
                <a:gridCol w="733975"/>
                <a:gridCol w="733975"/>
                <a:gridCol w="733975"/>
              </a:tblGrid>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7</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2</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4</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8</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800"/>
                        <a:t>3</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549400">
                <a:tc gridSpan="10">
                  <a:txBody>
                    <a:bodyPr/>
                    <a:lstStyle/>
                    <a:p>
                      <a:pPr indent="0" lvl="0" marL="0" rtl="0" algn="r">
                        <a:spcBef>
                          <a:spcPts val="0"/>
                        </a:spcBef>
                        <a:spcAft>
                          <a:spcPts val="0"/>
                        </a:spcAft>
                        <a:buNone/>
                      </a:pPr>
                      <a:r>
                        <a:rPr lang="en" sz="1800"/>
                        <a:t>Average</a:t>
                      </a:r>
                      <a:endParaRPr sz="18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ctr">
                        <a:spcBef>
                          <a:spcPts val="0"/>
                        </a:spcBef>
                        <a:spcAft>
                          <a:spcPts val="0"/>
                        </a:spcAft>
                        <a:buNone/>
                      </a:pPr>
                      <a:r>
                        <a:rPr lang="en" sz="1800"/>
                        <a:t>4.8</a:t>
                      </a:r>
                      <a:endParaRPr sz="1800"/>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487" name="Google Shape;48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low variance: Is this coin biased? (Scenario 2)</a:t>
            </a:r>
            <a:endParaRPr/>
          </a:p>
        </p:txBody>
      </p:sp>
      <p:pic>
        <p:nvPicPr>
          <p:cNvPr id="488" name="Google Shape;488;p48"/>
          <p:cNvPicPr preferRelativeResize="0"/>
          <p:nvPr/>
        </p:nvPicPr>
        <p:blipFill>
          <a:blip r:embed="rId3">
            <a:alphaModFix/>
          </a:blip>
          <a:stretch>
            <a:fillRect/>
          </a:stretch>
        </p:blipFill>
        <p:spPr>
          <a:xfrm>
            <a:off x="584700" y="1645375"/>
            <a:ext cx="517426" cy="472849"/>
          </a:xfrm>
          <a:prstGeom prst="rect">
            <a:avLst/>
          </a:prstGeom>
          <a:noFill/>
          <a:ln>
            <a:noFill/>
          </a:ln>
        </p:spPr>
      </p:pic>
      <p:pic>
        <p:nvPicPr>
          <p:cNvPr id="489" name="Google Shape;489;p48"/>
          <p:cNvPicPr preferRelativeResize="0"/>
          <p:nvPr/>
        </p:nvPicPr>
        <p:blipFill>
          <a:blip r:embed="rId3">
            <a:alphaModFix/>
          </a:blip>
          <a:stretch>
            <a:fillRect/>
          </a:stretch>
        </p:blipFill>
        <p:spPr>
          <a:xfrm>
            <a:off x="4995826" y="2187249"/>
            <a:ext cx="517426" cy="472849"/>
          </a:xfrm>
          <a:prstGeom prst="rect">
            <a:avLst/>
          </a:prstGeom>
          <a:noFill/>
          <a:ln>
            <a:noFill/>
          </a:ln>
        </p:spPr>
      </p:pic>
      <p:pic>
        <p:nvPicPr>
          <p:cNvPr id="490" name="Google Shape;490;p48"/>
          <p:cNvPicPr preferRelativeResize="0"/>
          <p:nvPr/>
        </p:nvPicPr>
        <p:blipFill>
          <a:blip r:embed="rId3">
            <a:alphaModFix/>
          </a:blip>
          <a:stretch>
            <a:fillRect/>
          </a:stretch>
        </p:blipFill>
        <p:spPr>
          <a:xfrm>
            <a:off x="576226" y="3838228"/>
            <a:ext cx="517426" cy="472849"/>
          </a:xfrm>
          <a:prstGeom prst="rect">
            <a:avLst/>
          </a:prstGeom>
          <a:noFill/>
          <a:ln>
            <a:noFill/>
          </a:ln>
        </p:spPr>
      </p:pic>
      <p:pic>
        <p:nvPicPr>
          <p:cNvPr id="491" name="Google Shape;491;p48"/>
          <p:cNvPicPr preferRelativeResize="0"/>
          <p:nvPr/>
        </p:nvPicPr>
        <p:blipFill>
          <a:blip r:embed="rId3">
            <a:alphaModFix/>
          </a:blip>
          <a:stretch>
            <a:fillRect/>
          </a:stretch>
        </p:blipFill>
        <p:spPr>
          <a:xfrm>
            <a:off x="6519826" y="2187249"/>
            <a:ext cx="517426" cy="472849"/>
          </a:xfrm>
          <a:prstGeom prst="rect">
            <a:avLst/>
          </a:prstGeom>
          <a:noFill/>
          <a:ln>
            <a:noFill/>
          </a:ln>
        </p:spPr>
      </p:pic>
      <p:pic>
        <p:nvPicPr>
          <p:cNvPr id="492" name="Google Shape;492;p48"/>
          <p:cNvPicPr preferRelativeResize="0"/>
          <p:nvPr/>
        </p:nvPicPr>
        <p:blipFill>
          <a:blip r:embed="rId3">
            <a:alphaModFix/>
          </a:blip>
          <a:stretch>
            <a:fillRect/>
          </a:stretch>
        </p:blipFill>
        <p:spPr>
          <a:xfrm>
            <a:off x="2108700" y="2737533"/>
            <a:ext cx="517426" cy="472849"/>
          </a:xfrm>
          <a:prstGeom prst="rect">
            <a:avLst/>
          </a:prstGeom>
          <a:noFill/>
          <a:ln>
            <a:noFill/>
          </a:ln>
        </p:spPr>
      </p:pic>
      <p:pic>
        <p:nvPicPr>
          <p:cNvPr id="493" name="Google Shape;493;p48"/>
          <p:cNvPicPr preferRelativeResize="0"/>
          <p:nvPr/>
        </p:nvPicPr>
        <p:blipFill>
          <a:blip r:embed="rId3">
            <a:alphaModFix/>
          </a:blip>
          <a:stretch>
            <a:fillRect/>
          </a:stretch>
        </p:blipFill>
        <p:spPr>
          <a:xfrm>
            <a:off x="2794500" y="1645375"/>
            <a:ext cx="517426" cy="472849"/>
          </a:xfrm>
          <a:prstGeom prst="rect">
            <a:avLst/>
          </a:prstGeom>
          <a:noFill/>
          <a:ln>
            <a:noFill/>
          </a:ln>
        </p:spPr>
      </p:pic>
      <p:pic>
        <p:nvPicPr>
          <p:cNvPr id="494" name="Google Shape;494;p48"/>
          <p:cNvPicPr preferRelativeResize="0"/>
          <p:nvPr/>
        </p:nvPicPr>
        <p:blipFill>
          <a:blip r:embed="rId3">
            <a:alphaModFix/>
          </a:blip>
          <a:stretch>
            <a:fillRect/>
          </a:stretch>
        </p:blipFill>
        <p:spPr>
          <a:xfrm>
            <a:off x="2786026" y="3838228"/>
            <a:ext cx="517426" cy="472849"/>
          </a:xfrm>
          <a:prstGeom prst="rect">
            <a:avLst/>
          </a:prstGeom>
          <a:noFill/>
          <a:ln>
            <a:noFill/>
          </a:ln>
        </p:spPr>
      </p:pic>
      <p:pic>
        <p:nvPicPr>
          <p:cNvPr id="495" name="Google Shape;495;p48"/>
          <p:cNvPicPr preferRelativeResize="0"/>
          <p:nvPr/>
        </p:nvPicPr>
        <p:blipFill>
          <a:blip r:embed="rId3">
            <a:alphaModFix/>
          </a:blip>
          <a:stretch>
            <a:fillRect/>
          </a:stretch>
        </p:blipFill>
        <p:spPr>
          <a:xfrm>
            <a:off x="3480300" y="1645375"/>
            <a:ext cx="517426" cy="472849"/>
          </a:xfrm>
          <a:prstGeom prst="rect">
            <a:avLst/>
          </a:prstGeom>
          <a:noFill/>
          <a:ln>
            <a:noFill/>
          </a:ln>
        </p:spPr>
      </p:pic>
      <p:pic>
        <p:nvPicPr>
          <p:cNvPr id="496" name="Google Shape;496;p48"/>
          <p:cNvPicPr preferRelativeResize="0"/>
          <p:nvPr/>
        </p:nvPicPr>
        <p:blipFill>
          <a:blip r:embed="rId3">
            <a:alphaModFix/>
          </a:blip>
          <a:stretch>
            <a:fillRect/>
          </a:stretch>
        </p:blipFill>
        <p:spPr>
          <a:xfrm>
            <a:off x="3480300" y="2737533"/>
            <a:ext cx="517426" cy="472849"/>
          </a:xfrm>
          <a:prstGeom prst="rect">
            <a:avLst/>
          </a:prstGeom>
          <a:noFill/>
          <a:ln>
            <a:noFill/>
          </a:ln>
        </p:spPr>
      </p:pic>
      <p:pic>
        <p:nvPicPr>
          <p:cNvPr id="497" name="Google Shape;497;p48"/>
          <p:cNvPicPr preferRelativeResize="0"/>
          <p:nvPr/>
        </p:nvPicPr>
        <p:blipFill>
          <a:blip r:embed="rId3">
            <a:alphaModFix/>
          </a:blip>
          <a:stretch>
            <a:fillRect/>
          </a:stretch>
        </p:blipFill>
        <p:spPr>
          <a:xfrm>
            <a:off x="3471826" y="3838228"/>
            <a:ext cx="517426" cy="472849"/>
          </a:xfrm>
          <a:prstGeom prst="rect">
            <a:avLst/>
          </a:prstGeom>
          <a:noFill/>
          <a:ln>
            <a:noFill/>
          </a:ln>
        </p:spPr>
      </p:pic>
      <p:pic>
        <p:nvPicPr>
          <p:cNvPr id="498" name="Google Shape;498;p48"/>
          <p:cNvPicPr preferRelativeResize="0"/>
          <p:nvPr/>
        </p:nvPicPr>
        <p:blipFill>
          <a:blip r:embed="rId3">
            <a:alphaModFix/>
          </a:blip>
          <a:stretch>
            <a:fillRect/>
          </a:stretch>
        </p:blipFill>
        <p:spPr>
          <a:xfrm>
            <a:off x="4242300" y="1645375"/>
            <a:ext cx="517426" cy="472849"/>
          </a:xfrm>
          <a:prstGeom prst="rect">
            <a:avLst/>
          </a:prstGeom>
          <a:noFill/>
          <a:ln>
            <a:noFill/>
          </a:ln>
        </p:spPr>
      </p:pic>
      <p:pic>
        <p:nvPicPr>
          <p:cNvPr id="499" name="Google Shape;499;p48"/>
          <p:cNvPicPr preferRelativeResize="0"/>
          <p:nvPr/>
        </p:nvPicPr>
        <p:blipFill>
          <a:blip r:embed="rId3">
            <a:alphaModFix/>
          </a:blip>
          <a:stretch>
            <a:fillRect/>
          </a:stretch>
        </p:blipFill>
        <p:spPr>
          <a:xfrm>
            <a:off x="4995826" y="3279407"/>
            <a:ext cx="517426" cy="472849"/>
          </a:xfrm>
          <a:prstGeom prst="rect">
            <a:avLst/>
          </a:prstGeom>
          <a:noFill/>
          <a:ln>
            <a:noFill/>
          </a:ln>
        </p:spPr>
      </p:pic>
      <p:pic>
        <p:nvPicPr>
          <p:cNvPr id="500" name="Google Shape;500;p48"/>
          <p:cNvPicPr preferRelativeResize="0"/>
          <p:nvPr/>
        </p:nvPicPr>
        <p:blipFill>
          <a:blip r:embed="rId3">
            <a:alphaModFix/>
          </a:blip>
          <a:stretch>
            <a:fillRect/>
          </a:stretch>
        </p:blipFill>
        <p:spPr>
          <a:xfrm>
            <a:off x="5766300" y="1645375"/>
            <a:ext cx="517426" cy="472849"/>
          </a:xfrm>
          <a:prstGeom prst="rect">
            <a:avLst/>
          </a:prstGeom>
          <a:noFill/>
          <a:ln>
            <a:noFill/>
          </a:ln>
        </p:spPr>
      </p:pic>
      <p:pic>
        <p:nvPicPr>
          <p:cNvPr id="501" name="Google Shape;501;p48"/>
          <p:cNvPicPr preferRelativeResize="0"/>
          <p:nvPr/>
        </p:nvPicPr>
        <p:blipFill>
          <a:blip r:embed="rId3">
            <a:alphaModFix/>
          </a:blip>
          <a:stretch>
            <a:fillRect/>
          </a:stretch>
        </p:blipFill>
        <p:spPr>
          <a:xfrm>
            <a:off x="5757826" y="3279407"/>
            <a:ext cx="517426" cy="472849"/>
          </a:xfrm>
          <a:prstGeom prst="rect">
            <a:avLst/>
          </a:prstGeom>
          <a:noFill/>
          <a:ln>
            <a:noFill/>
          </a:ln>
        </p:spPr>
      </p:pic>
      <p:pic>
        <p:nvPicPr>
          <p:cNvPr id="502" name="Google Shape;502;p48"/>
          <p:cNvPicPr preferRelativeResize="0"/>
          <p:nvPr/>
        </p:nvPicPr>
        <p:blipFill>
          <a:blip r:embed="rId3">
            <a:alphaModFix/>
          </a:blip>
          <a:stretch>
            <a:fillRect/>
          </a:stretch>
        </p:blipFill>
        <p:spPr>
          <a:xfrm>
            <a:off x="6452100" y="2737533"/>
            <a:ext cx="517426" cy="472849"/>
          </a:xfrm>
          <a:prstGeom prst="rect">
            <a:avLst/>
          </a:prstGeom>
          <a:noFill/>
          <a:ln>
            <a:noFill/>
          </a:ln>
        </p:spPr>
      </p:pic>
      <p:pic>
        <p:nvPicPr>
          <p:cNvPr id="503" name="Google Shape;503;p48"/>
          <p:cNvPicPr preferRelativeResize="0"/>
          <p:nvPr/>
        </p:nvPicPr>
        <p:blipFill>
          <a:blip r:embed="rId3">
            <a:alphaModFix/>
          </a:blip>
          <a:stretch>
            <a:fillRect/>
          </a:stretch>
        </p:blipFill>
        <p:spPr>
          <a:xfrm>
            <a:off x="6443626" y="3279407"/>
            <a:ext cx="517426" cy="472849"/>
          </a:xfrm>
          <a:prstGeom prst="rect">
            <a:avLst/>
          </a:prstGeom>
          <a:noFill/>
          <a:ln>
            <a:noFill/>
          </a:ln>
        </p:spPr>
      </p:pic>
      <p:pic>
        <p:nvPicPr>
          <p:cNvPr id="504" name="Google Shape;504;p48"/>
          <p:cNvPicPr preferRelativeResize="0"/>
          <p:nvPr/>
        </p:nvPicPr>
        <p:blipFill>
          <a:blip r:embed="rId3">
            <a:alphaModFix/>
          </a:blip>
          <a:stretch>
            <a:fillRect/>
          </a:stretch>
        </p:blipFill>
        <p:spPr>
          <a:xfrm>
            <a:off x="7137900" y="2737533"/>
            <a:ext cx="517426" cy="472849"/>
          </a:xfrm>
          <a:prstGeom prst="rect">
            <a:avLst/>
          </a:prstGeom>
          <a:noFill/>
          <a:ln>
            <a:noFill/>
          </a:ln>
        </p:spPr>
      </p:pic>
      <p:pic>
        <p:nvPicPr>
          <p:cNvPr id="505" name="Google Shape;505;p48"/>
          <p:cNvPicPr preferRelativeResize="0"/>
          <p:nvPr/>
        </p:nvPicPr>
        <p:blipFill>
          <a:blip r:embed="rId3">
            <a:alphaModFix/>
          </a:blip>
          <a:stretch>
            <a:fillRect/>
          </a:stretch>
        </p:blipFill>
        <p:spPr>
          <a:xfrm>
            <a:off x="7129426" y="3279407"/>
            <a:ext cx="517426" cy="472849"/>
          </a:xfrm>
          <a:prstGeom prst="rect">
            <a:avLst/>
          </a:prstGeom>
          <a:noFill/>
          <a:ln>
            <a:noFill/>
          </a:ln>
        </p:spPr>
      </p:pic>
      <p:cxnSp>
        <p:nvCxnSpPr>
          <p:cNvPr id="506" name="Google Shape;506;p48"/>
          <p:cNvCxnSpPr/>
          <p:nvPr/>
        </p:nvCxnSpPr>
        <p:spPr>
          <a:xfrm>
            <a:off x="466049" y="21605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507" name="Google Shape;507;p48"/>
          <p:cNvCxnSpPr/>
          <p:nvPr/>
        </p:nvCxnSpPr>
        <p:spPr>
          <a:xfrm>
            <a:off x="466049" y="26939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508" name="Google Shape;508;p48"/>
          <p:cNvCxnSpPr/>
          <p:nvPr/>
        </p:nvCxnSpPr>
        <p:spPr>
          <a:xfrm>
            <a:off x="466049" y="3227333"/>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509" name="Google Shape;509;p48"/>
          <p:cNvCxnSpPr/>
          <p:nvPr/>
        </p:nvCxnSpPr>
        <p:spPr>
          <a:xfrm>
            <a:off x="466049" y="3786154"/>
            <a:ext cx="8100900" cy="8700"/>
          </a:xfrm>
          <a:prstGeom prst="straightConnector1">
            <a:avLst/>
          </a:prstGeom>
          <a:noFill/>
          <a:ln cap="flat" cmpd="sng" w="28575">
            <a:solidFill>
              <a:srgbClr val="4A86E8"/>
            </a:solidFill>
            <a:prstDash val="solid"/>
            <a:round/>
            <a:headEnd len="med" w="med" type="none"/>
            <a:tailEnd len="med" w="med" type="none"/>
          </a:ln>
        </p:spPr>
      </p:cxnSp>
      <p:cxnSp>
        <p:nvCxnSpPr>
          <p:cNvPr id="510" name="Google Shape;510;p48"/>
          <p:cNvCxnSpPr/>
          <p:nvPr/>
        </p:nvCxnSpPr>
        <p:spPr>
          <a:xfrm>
            <a:off x="466049" y="4353386"/>
            <a:ext cx="8100900" cy="8700"/>
          </a:xfrm>
          <a:prstGeom prst="straightConnector1">
            <a:avLst/>
          </a:prstGeom>
          <a:noFill/>
          <a:ln cap="flat" cmpd="sng" w="28575">
            <a:solidFill>
              <a:srgbClr val="4A86E8"/>
            </a:solidFill>
            <a:prstDash val="solid"/>
            <a:round/>
            <a:headEnd len="med" w="med" type="none"/>
            <a:tailEnd len="med" w="med" type="none"/>
          </a:ln>
        </p:spPr>
      </p:cxnSp>
      <p:sp>
        <p:nvSpPr>
          <p:cNvPr id="511" name="Google Shape;511;p48"/>
          <p:cNvSpPr txBox="1"/>
          <p:nvPr/>
        </p:nvSpPr>
        <p:spPr>
          <a:xfrm>
            <a:off x="7625275" y="1127000"/>
            <a:ext cx="11355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 Heads</a:t>
            </a:r>
            <a:endParaRPr b="1" sz="1800"/>
          </a:p>
        </p:txBody>
      </p:sp>
      <p:pic>
        <p:nvPicPr>
          <p:cNvPr id="512" name="Google Shape;512;p48"/>
          <p:cNvPicPr preferRelativeResize="0"/>
          <p:nvPr/>
        </p:nvPicPr>
        <p:blipFill>
          <a:blip r:embed="rId3">
            <a:alphaModFix/>
          </a:blip>
          <a:stretch>
            <a:fillRect/>
          </a:stretch>
        </p:blipFill>
        <p:spPr>
          <a:xfrm>
            <a:off x="1422900" y="1645375"/>
            <a:ext cx="517426" cy="472849"/>
          </a:xfrm>
          <a:prstGeom prst="rect">
            <a:avLst/>
          </a:prstGeom>
          <a:noFill/>
          <a:ln>
            <a:noFill/>
          </a:ln>
        </p:spPr>
      </p:pic>
      <p:pic>
        <p:nvPicPr>
          <p:cNvPr id="513" name="Google Shape;513;p48"/>
          <p:cNvPicPr preferRelativeResize="0"/>
          <p:nvPr/>
        </p:nvPicPr>
        <p:blipFill>
          <a:blip r:embed="rId3">
            <a:alphaModFix/>
          </a:blip>
          <a:stretch>
            <a:fillRect/>
          </a:stretch>
        </p:blipFill>
        <p:spPr>
          <a:xfrm>
            <a:off x="2108700" y="1645375"/>
            <a:ext cx="517426" cy="472849"/>
          </a:xfrm>
          <a:prstGeom prst="rect">
            <a:avLst/>
          </a:prstGeom>
          <a:noFill/>
          <a:ln>
            <a:noFill/>
          </a:ln>
        </p:spPr>
      </p:pic>
      <p:pic>
        <p:nvPicPr>
          <p:cNvPr id="514" name="Google Shape;514;p48"/>
          <p:cNvPicPr preferRelativeResize="0"/>
          <p:nvPr/>
        </p:nvPicPr>
        <p:blipFill>
          <a:blip r:embed="rId3">
            <a:alphaModFix/>
          </a:blip>
          <a:stretch>
            <a:fillRect/>
          </a:stretch>
        </p:blipFill>
        <p:spPr>
          <a:xfrm>
            <a:off x="584700" y="3262522"/>
            <a:ext cx="517426" cy="472849"/>
          </a:xfrm>
          <a:prstGeom prst="rect">
            <a:avLst/>
          </a:prstGeom>
          <a:noFill/>
          <a:ln>
            <a:noFill/>
          </a:ln>
        </p:spPr>
      </p:pic>
      <p:pic>
        <p:nvPicPr>
          <p:cNvPr id="515" name="Google Shape;515;p48"/>
          <p:cNvPicPr preferRelativeResize="0"/>
          <p:nvPr/>
        </p:nvPicPr>
        <p:blipFill>
          <a:blip r:embed="rId3">
            <a:alphaModFix/>
          </a:blip>
          <a:stretch>
            <a:fillRect/>
          </a:stretch>
        </p:blipFill>
        <p:spPr>
          <a:xfrm>
            <a:off x="2794500" y="3262522"/>
            <a:ext cx="517426" cy="472849"/>
          </a:xfrm>
          <a:prstGeom prst="rect">
            <a:avLst/>
          </a:prstGeom>
          <a:noFill/>
          <a:ln>
            <a:noFill/>
          </a:ln>
        </p:spPr>
      </p:pic>
      <p:pic>
        <p:nvPicPr>
          <p:cNvPr id="516" name="Google Shape;516;p48"/>
          <p:cNvPicPr preferRelativeResize="0"/>
          <p:nvPr/>
        </p:nvPicPr>
        <p:blipFill>
          <a:blip r:embed="rId3">
            <a:alphaModFix/>
          </a:blip>
          <a:stretch>
            <a:fillRect/>
          </a:stretch>
        </p:blipFill>
        <p:spPr>
          <a:xfrm>
            <a:off x="1422900" y="3262522"/>
            <a:ext cx="517426" cy="472849"/>
          </a:xfrm>
          <a:prstGeom prst="rect">
            <a:avLst/>
          </a:prstGeom>
          <a:noFill/>
          <a:ln>
            <a:noFill/>
          </a:ln>
        </p:spPr>
      </p:pic>
      <p:pic>
        <p:nvPicPr>
          <p:cNvPr id="517" name="Google Shape;517;p48"/>
          <p:cNvPicPr preferRelativeResize="0"/>
          <p:nvPr/>
        </p:nvPicPr>
        <p:blipFill>
          <a:blip r:embed="rId3">
            <a:alphaModFix/>
          </a:blip>
          <a:stretch>
            <a:fillRect/>
          </a:stretch>
        </p:blipFill>
        <p:spPr>
          <a:xfrm>
            <a:off x="2108700" y="3262522"/>
            <a:ext cx="517426" cy="472849"/>
          </a:xfrm>
          <a:prstGeom prst="rect">
            <a:avLst/>
          </a:prstGeom>
          <a:noFill/>
          <a:ln>
            <a:noFill/>
          </a:ln>
        </p:spPr>
      </p:pic>
      <p:sp>
        <p:nvSpPr>
          <p:cNvPr id="518" name="Google Shape;518;p48"/>
          <p:cNvSpPr txBox="1"/>
          <p:nvPr/>
        </p:nvSpPr>
        <p:spPr>
          <a:xfrm>
            <a:off x="432150" y="1194775"/>
            <a:ext cx="48807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3C47D"/>
                </a:solidFill>
              </a:rPr>
              <a:t>5 Samples of 10 coin toss</a:t>
            </a:r>
            <a:endParaRPr b="1" sz="1800">
              <a:solidFill>
                <a:srgbClr val="93C47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9"/>
          <p:cNvSpPr txBox="1"/>
          <p:nvPr>
            <p:ph idx="1" type="body"/>
          </p:nvPr>
        </p:nvSpPr>
        <p:spPr>
          <a:xfrm>
            <a:off x="311700" y="1152475"/>
            <a:ext cx="8520600" cy="6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Recall the loss function:</a:t>
            </a:r>
            <a:endParaRPr/>
          </a:p>
        </p:txBody>
      </p:sp>
      <p:sp>
        <p:nvSpPr>
          <p:cNvPr id="524" name="Google Shape;52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write gradient as expectation ? (1)</a:t>
            </a:r>
            <a:endParaRPr/>
          </a:p>
        </p:txBody>
      </p:sp>
      <p:pic>
        <p:nvPicPr>
          <p:cNvPr descr="\mathcal{L}(\theta,\phi; x^{(i)}) =  -D_{KL}(q_{\phi}(z | x^{(i)}) \| p_{\theta}(z)) + \mathbb{E}_{q_{\phi}(z|x^{(i)})}[\log p_{\theta}(x^{(i)}|z)]" id="525" name="Google Shape;525;p49" title="MathEquation,#000000"/>
          <p:cNvPicPr preferRelativeResize="0"/>
          <p:nvPr/>
        </p:nvPicPr>
        <p:blipFill>
          <a:blip r:embed="rId3">
            <a:alphaModFix/>
          </a:blip>
          <a:stretch>
            <a:fillRect/>
          </a:stretch>
        </p:blipFill>
        <p:spPr>
          <a:xfrm>
            <a:off x="1374700" y="1720425"/>
            <a:ext cx="6626086" cy="381000"/>
          </a:xfrm>
          <a:prstGeom prst="rect">
            <a:avLst/>
          </a:prstGeom>
          <a:noFill/>
          <a:ln>
            <a:noFill/>
          </a:ln>
        </p:spPr>
      </p:pic>
      <p:pic>
        <p:nvPicPr>
          <p:cNvPr id="526" name="Google Shape;526;p49"/>
          <p:cNvPicPr preferRelativeResize="0"/>
          <p:nvPr/>
        </p:nvPicPr>
        <p:blipFill>
          <a:blip r:embed="rId4">
            <a:alphaModFix/>
          </a:blip>
          <a:stretch>
            <a:fillRect/>
          </a:stretch>
        </p:blipFill>
        <p:spPr>
          <a:xfrm>
            <a:off x="1009050" y="3019602"/>
            <a:ext cx="7449149" cy="616075"/>
          </a:xfrm>
          <a:prstGeom prst="rect">
            <a:avLst/>
          </a:prstGeom>
          <a:noFill/>
          <a:ln>
            <a:noFill/>
          </a:ln>
        </p:spPr>
      </p:pic>
      <p:sp>
        <p:nvSpPr>
          <p:cNvPr id="527" name="Google Shape;527;p49"/>
          <p:cNvSpPr txBox="1"/>
          <p:nvPr>
            <p:ph idx="1" type="body"/>
          </p:nvPr>
        </p:nvSpPr>
        <p:spPr>
          <a:xfrm>
            <a:off x="311700" y="2219275"/>
            <a:ext cx="8520600" cy="86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want to be able to write gradient as expectation of some quantity to apply Monte carlo based estimation, but</a:t>
            </a:r>
            <a:endParaRPr/>
          </a:p>
        </p:txBody>
      </p:sp>
      <p:sp>
        <p:nvSpPr>
          <p:cNvPr id="528" name="Google Shape;528;p49"/>
          <p:cNvSpPr txBox="1"/>
          <p:nvPr>
            <p:ph idx="1" type="body"/>
          </p:nvPr>
        </p:nvSpPr>
        <p:spPr>
          <a:xfrm>
            <a:off x="311700" y="3667075"/>
            <a:ext cx="8520600" cy="6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Because </a:t>
            </a:r>
            <a:r>
              <a:rPr lang="en">
                <a:solidFill>
                  <a:srgbClr val="FF0000"/>
                </a:solidFill>
              </a:rPr>
              <a:t>q is parameterized by ɸ</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idx="1" type="body"/>
          </p:nvPr>
        </p:nvSpPr>
        <p:spPr>
          <a:xfrm>
            <a:off x="311700" y="2143075"/>
            <a:ext cx="8520600" cy="6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perform some </a:t>
            </a:r>
            <a:r>
              <a:rPr lang="en"/>
              <a:t>algebraic</a:t>
            </a:r>
            <a:r>
              <a:rPr lang="en"/>
              <a:t> manipulation (Appendix -1) to get</a:t>
            </a:r>
            <a:endParaRPr/>
          </a:p>
        </p:txBody>
      </p:sp>
      <p:sp>
        <p:nvSpPr>
          <p:cNvPr id="534" name="Google Shape;53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write gradient as expectation ? (2)</a:t>
            </a:r>
            <a:endParaRPr/>
          </a:p>
        </p:txBody>
      </p:sp>
      <p:pic>
        <p:nvPicPr>
          <p:cNvPr id="535" name="Google Shape;535;p50"/>
          <p:cNvPicPr preferRelativeResize="0"/>
          <p:nvPr/>
        </p:nvPicPr>
        <p:blipFill>
          <a:blip r:embed="rId3">
            <a:alphaModFix/>
          </a:blip>
          <a:stretch>
            <a:fillRect/>
          </a:stretch>
        </p:blipFill>
        <p:spPr>
          <a:xfrm>
            <a:off x="541000" y="1375527"/>
            <a:ext cx="7449149" cy="616075"/>
          </a:xfrm>
          <a:prstGeom prst="rect">
            <a:avLst/>
          </a:prstGeom>
          <a:noFill/>
          <a:ln>
            <a:noFill/>
          </a:ln>
        </p:spPr>
      </p:pic>
      <p:pic>
        <p:nvPicPr>
          <p:cNvPr id="536" name="Google Shape;536;p50"/>
          <p:cNvPicPr preferRelativeResize="0"/>
          <p:nvPr/>
        </p:nvPicPr>
        <p:blipFill>
          <a:blip r:embed="rId4">
            <a:alphaModFix/>
          </a:blip>
          <a:stretch>
            <a:fillRect/>
          </a:stretch>
        </p:blipFill>
        <p:spPr>
          <a:xfrm>
            <a:off x="233875" y="2799501"/>
            <a:ext cx="8520599" cy="571674"/>
          </a:xfrm>
          <a:prstGeom prst="rect">
            <a:avLst/>
          </a:prstGeom>
          <a:noFill/>
          <a:ln>
            <a:noFill/>
          </a:ln>
        </p:spPr>
      </p:pic>
      <p:sp>
        <p:nvSpPr>
          <p:cNvPr id="537" name="Google Shape;537;p50"/>
          <p:cNvSpPr txBox="1"/>
          <p:nvPr>
            <p:ph idx="1" type="body"/>
          </p:nvPr>
        </p:nvSpPr>
        <p:spPr>
          <a:xfrm>
            <a:off x="311700" y="3667075"/>
            <a:ext cx="8520600" cy="616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term still can’t be used for learning as it </a:t>
            </a:r>
            <a:r>
              <a:rPr lang="en">
                <a:solidFill>
                  <a:srgbClr val="0000FF"/>
                </a:solidFill>
              </a:rPr>
              <a:t>usually</a:t>
            </a:r>
            <a:r>
              <a:rPr lang="en">
                <a:solidFill>
                  <a:srgbClr val="FF0000"/>
                </a:solidFill>
              </a:rPr>
              <a:t> has a very high variance</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Let us consider the Gaussian case,</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43" name="Google Shape;54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mean “has a high variance” ? (1)</a:t>
            </a:r>
            <a:endParaRPr/>
          </a:p>
        </p:txBody>
      </p:sp>
      <p:pic>
        <p:nvPicPr>
          <p:cNvPr id="544" name="Google Shape;544;p51"/>
          <p:cNvPicPr preferRelativeResize="0"/>
          <p:nvPr/>
        </p:nvPicPr>
        <p:blipFill>
          <a:blip r:embed="rId3">
            <a:alphaModFix/>
          </a:blip>
          <a:stretch>
            <a:fillRect/>
          </a:stretch>
        </p:blipFill>
        <p:spPr>
          <a:xfrm>
            <a:off x="1457576" y="1856175"/>
            <a:ext cx="3885695" cy="552269"/>
          </a:xfrm>
          <a:prstGeom prst="rect">
            <a:avLst/>
          </a:prstGeom>
          <a:noFill/>
          <a:ln>
            <a:noFill/>
          </a:ln>
        </p:spPr>
      </p:pic>
      <p:pic>
        <p:nvPicPr>
          <p:cNvPr id="545" name="Google Shape;545;p51"/>
          <p:cNvPicPr preferRelativeResize="0"/>
          <p:nvPr/>
        </p:nvPicPr>
        <p:blipFill>
          <a:blip r:embed="rId4">
            <a:alphaModFix/>
          </a:blip>
          <a:stretch>
            <a:fillRect/>
          </a:stretch>
        </p:blipFill>
        <p:spPr>
          <a:xfrm>
            <a:off x="1313600" y="2522248"/>
            <a:ext cx="5626499" cy="14565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Autoencoder</a:t>
            </a:r>
            <a:endParaRPr/>
          </a:p>
        </p:txBody>
      </p:sp>
      <p:pic>
        <p:nvPicPr>
          <p:cNvPr id="74" name="Google Shape;74;p16"/>
          <p:cNvPicPr preferRelativeResize="0"/>
          <p:nvPr/>
        </p:nvPicPr>
        <p:blipFill>
          <a:blip r:embed="rId3">
            <a:alphaModFix/>
          </a:blip>
          <a:stretch>
            <a:fillRect/>
          </a:stretch>
        </p:blipFill>
        <p:spPr>
          <a:xfrm>
            <a:off x="1098425" y="1133375"/>
            <a:ext cx="6684688" cy="38209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Objective: Minimize loss</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551" name="Google Shape;55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mean “has a high variance” ? (2)</a:t>
            </a:r>
            <a:endParaRPr/>
          </a:p>
        </p:txBody>
      </p:sp>
      <p:pic>
        <p:nvPicPr>
          <p:cNvPr id="552" name="Google Shape;552;p52"/>
          <p:cNvPicPr preferRelativeResize="0"/>
          <p:nvPr/>
        </p:nvPicPr>
        <p:blipFill>
          <a:blip r:embed="rId3">
            <a:alphaModFix/>
          </a:blip>
          <a:stretch>
            <a:fillRect/>
          </a:stretch>
        </p:blipFill>
        <p:spPr>
          <a:xfrm>
            <a:off x="440425" y="1610900"/>
            <a:ext cx="8192025" cy="1795500"/>
          </a:xfrm>
          <a:prstGeom prst="rect">
            <a:avLst/>
          </a:prstGeom>
          <a:noFill/>
          <a:ln>
            <a:noFill/>
          </a:ln>
        </p:spPr>
      </p:pic>
      <p:grpSp>
        <p:nvGrpSpPr>
          <p:cNvPr id="553" name="Google Shape;553;p52"/>
          <p:cNvGrpSpPr/>
          <p:nvPr/>
        </p:nvGrpSpPr>
        <p:grpSpPr>
          <a:xfrm>
            <a:off x="516625" y="3406400"/>
            <a:ext cx="4019813" cy="908950"/>
            <a:chOff x="516625" y="3406400"/>
            <a:chExt cx="4019813" cy="908950"/>
          </a:xfrm>
        </p:grpSpPr>
        <p:pic>
          <p:nvPicPr>
            <p:cNvPr id="554" name="Google Shape;554;p52"/>
            <p:cNvPicPr preferRelativeResize="0"/>
            <p:nvPr/>
          </p:nvPicPr>
          <p:blipFill>
            <a:blip r:embed="rId4">
              <a:alphaModFix/>
            </a:blip>
            <a:stretch>
              <a:fillRect/>
            </a:stretch>
          </p:blipFill>
          <p:spPr>
            <a:xfrm>
              <a:off x="516625" y="3847175"/>
              <a:ext cx="2830400" cy="468175"/>
            </a:xfrm>
            <a:prstGeom prst="rect">
              <a:avLst/>
            </a:prstGeom>
            <a:noFill/>
            <a:ln cap="flat" cmpd="sng" w="19050">
              <a:solidFill>
                <a:srgbClr val="0000FF"/>
              </a:solidFill>
              <a:prstDash val="solid"/>
              <a:round/>
              <a:headEnd len="sm" w="sm" type="none"/>
              <a:tailEnd len="sm" w="sm" type="none"/>
            </a:ln>
          </p:spPr>
        </p:pic>
        <p:cxnSp>
          <p:nvCxnSpPr>
            <p:cNvPr id="555" name="Google Shape;555;p52"/>
            <p:cNvCxnSpPr>
              <a:stCxn id="552" idx="2"/>
            </p:cNvCxnSpPr>
            <p:nvPr/>
          </p:nvCxnSpPr>
          <p:spPr>
            <a:xfrm flipH="1">
              <a:off x="2279538" y="3406400"/>
              <a:ext cx="2256900" cy="326700"/>
            </a:xfrm>
            <a:prstGeom prst="straightConnector1">
              <a:avLst/>
            </a:prstGeom>
            <a:noFill/>
            <a:ln cap="flat" cmpd="sng" w="9525">
              <a:solidFill>
                <a:srgbClr val="0000FF"/>
              </a:solidFill>
              <a:prstDash val="solid"/>
              <a:round/>
              <a:headEnd len="med" w="med" type="none"/>
              <a:tailEnd len="med" w="med" type="triangle"/>
            </a:ln>
          </p:spPr>
        </p:cxnSp>
      </p:grpSp>
      <p:grpSp>
        <p:nvGrpSpPr>
          <p:cNvPr id="556" name="Google Shape;556;p52"/>
          <p:cNvGrpSpPr/>
          <p:nvPr/>
        </p:nvGrpSpPr>
        <p:grpSpPr>
          <a:xfrm>
            <a:off x="4264030" y="3419650"/>
            <a:ext cx="2718245" cy="895700"/>
            <a:chOff x="4264030" y="3419650"/>
            <a:chExt cx="2718245" cy="895700"/>
          </a:xfrm>
        </p:grpSpPr>
        <p:cxnSp>
          <p:nvCxnSpPr>
            <p:cNvPr id="557" name="Google Shape;557;p52"/>
            <p:cNvCxnSpPr/>
            <p:nvPr/>
          </p:nvCxnSpPr>
          <p:spPr>
            <a:xfrm flipH="1">
              <a:off x="5219775" y="3419650"/>
              <a:ext cx="1762500" cy="321900"/>
            </a:xfrm>
            <a:prstGeom prst="straightConnector1">
              <a:avLst/>
            </a:prstGeom>
            <a:noFill/>
            <a:ln cap="flat" cmpd="sng" w="9525">
              <a:solidFill>
                <a:srgbClr val="FF0000"/>
              </a:solidFill>
              <a:prstDash val="solid"/>
              <a:round/>
              <a:headEnd len="med" w="med" type="none"/>
              <a:tailEnd len="med" w="med" type="triangle"/>
            </a:ln>
          </p:spPr>
        </p:cxnSp>
        <p:pic>
          <p:nvPicPr>
            <p:cNvPr id="558" name="Google Shape;558;p52"/>
            <p:cNvPicPr preferRelativeResize="0"/>
            <p:nvPr/>
          </p:nvPicPr>
          <p:blipFill>
            <a:blip r:embed="rId5">
              <a:alphaModFix/>
            </a:blip>
            <a:stretch>
              <a:fillRect/>
            </a:stretch>
          </p:blipFill>
          <p:spPr>
            <a:xfrm>
              <a:off x="4264030" y="3847175"/>
              <a:ext cx="1389895" cy="468175"/>
            </a:xfrm>
            <a:prstGeom prst="rect">
              <a:avLst/>
            </a:prstGeom>
            <a:noFill/>
            <a:ln cap="flat" cmpd="sng" w="19050">
              <a:solidFill>
                <a:srgbClr val="FF0000"/>
              </a:solidFill>
              <a:prstDash val="solid"/>
              <a:round/>
              <a:headEnd len="sm" w="sm" type="none"/>
              <a:tailEnd len="sm" w="sm" type="none"/>
            </a:ln>
          </p:spPr>
        </p:pic>
      </p:grpSp>
      <p:grpSp>
        <p:nvGrpSpPr>
          <p:cNvPr id="559" name="Google Shape;559;p52"/>
          <p:cNvGrpSpPr/>
          <p:nvPr/>
        </p:nvGrpSpPr>
        <p:grpSpPr>
          <a:xfrm>
            <a:off x="6465400" y="3360325"/>
            <a:ext cx="1688600" cy="976363"/>
            <a:chOff x="6465400" y="3360325"/>
            <a:chExt cx="1688600" cy="976363"/>
          </a:xfrm>
        </p:grpSpPr>
        <p:cxnSp>
          <p:nvCxnSpPr>
            <p:cNvPr id="560" name="Google Shape;560;p52"/>
            <p:cNvCxnSpPr/>
            <p:nvPr/>
          </p:nvCxnSpPr>
          <p:spPr>
            <a:xfrm flipH="1">
              <a:off x="7541400" y="3360325"/>
              <a:ext cx="364500" cy="339000"/>
            </a:xfrm>
            <a:prstGeom prst="straightConnector1">
              <a:avLst/>
            </a:prstGeom>
            <a:noFill/>
            <a:ln cap="flat" cmpd="sng" w="9525">
              <a:solidFill>
                <a:srgbClr val="FF0000"/>
              </a:solidFill>
              <a:prstDash val="solid"/>
              <a:round/>
              <a:headEnd len="med" w="med" type="none"/>
              <a:tailEnd len="med" w="med" type="triangle"/>
            </a:ln>
          </p:spPr>
        </p:cxnSp>
        <p:pic>
          <p:nvPicPr>
            <p:cNvPr id="561" name="Google Shape;561;p52"/>
            <p:cNvPicPr preferRelativeResize="0"/>
            <p:nvPr/>
          </p:nvPicPr>
          <p:blipFill>
            <a:blip r:embed="rId6">
              <a:alphaModFix/>
            </a:blip>
            <a:stretch>
              <a:fillRect/>
            </a:stretch>
          </p:blipFill>
          <p:spPr>
            <a:xfrm>
              <a:off x="6465400" y="3825838"/>
              <a:ext cx="1688600" cy="510850"/>
            </a:xfrm>
            <a:prstGeom prst="rect">
              <a:avLst/>
            </a:prstGeom>
            <a:noFill/>
            <a:ln cap="flat" cmpd="sng" w="19050">
              <a:solidFill>
                <a:srgbClr val="FF0000"/>
              </a:solidFill>
              <a:prstDash val="solid"/>
              <a:round/>
              <a:headEnd len="sm" w="sm" type="none"/>
              <a:tailEnd len="sm" w="sm" type="none"/>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 tends towards </a:t>
            </a:r>
            <a:r>
              <a:rPr lang="en">
                <a:solidFill>
                  <a:srgbClr val="FF0000"/>
                </a:solidFill>
              </a:rPr>
              <a:t>point mass distribution</a:t>
            </a:r>
            <a:r>
              <a:rPr lang="en"/>
              <a:t>, thus </a:t>
            </a:r>
            <a:r>
              <a:rPr lang="en">
                <a:solidFill>
                  <a:srgbClr val="FF0000"/>
                </a:solidFill>
              </a:rPr>
              <a:t>highly variable</a:t>
            </a:r>
            <a:r>
              <a:rPr lang="en"/>
              <a:t> with sample</a:t>
            </a:r>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567" name="Google Shape;56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mean “has a high variance” ? (3)</a:t>
            </a:r>
            <a:endParaRPr/>
          </a:p>
        </p:txBody>
      </p:sp>
      <p:pic>
        <p:nvPicPr>
          <p:cNvPr id="568" name="Google Shape;568;p53"/>
          <p:cNvPicPr preferRelativeResize="0"/>
          <p:nvPr/>
        </p:nvPicPr>
        <p:blipFill>
          <a:blip r:embed="rId3">
            <a:alphaModFix/>
          </a:blip>
          <a:stretch>
            <a:fillRect/>
          </a:stretch>
        </p:blipFill>
        <p:spPr>
          <a:xfrm>
            <a:off x="996730" y="1949450"/>
            <a:ext cx="1389895" cy="468175"/>
          </a:xfrm>
          <a:prstGeom prst="rect">
            <a:avLst/>
          </a:prstGeom>
          <a:noFill/>
          <a:ln cap="flat" cmpd="sng" w="19050">
            <a:solidFill>
              <a:srgbClr val="FF0000"/>
            </a:solidFill>
            <a:prstDash val="solid"/>
            <a:round/>
            <a:headEnd len="sm" w="sm" type="none"/>
            <a:tailEnd len="sm" w="sm" type="none"/>
          </a:ln>
        </p:spPr>
      </p:pic>
      <p:pic>
        <p:nvPicPr>
          <p:cNvPr id="569" name="Google Shape;569;p53"/>
          <p:cNvPicPr preferRelativeResize="0"/>
          <p:nvPr/>
        </p:nvPicPr>
        <p:blipFill>
          <a:blip r:embed="rId4">
            <a:alphaModFix/>
          </a:blip>
          <a:stretch>
            <a:fillRect/>
          </a:stretch>
        </p:blipFill>
        <p:spPr>
          <a:xfrm>
            <a:off x="957550" y="2800875"/>
            <a:ext cx="1688600" cy="510850"/>
          </a:xfrm>
          <a:prstGeom prst="rect">
            <a:avLst/>
          </a:prstGeom>
          <a:noFill/>
          <a:ln cap="flat" cmpd="sng" w="19050">
            <a:solidFill>
              <a:srgbClr val="FF0000"/>
            </a:solidFill>
            <a:prstDash val="solid"/>
            <a:round/>
            <a:headEnd len="sm" w="sm" type="none"/>
            <a:tailEnd len="sm" w="sm" type="none"/>
          </a:ln>
        </p:spPr>
      </p:pic>
      <p:pic>
        <p:nvPicPr>
          <p:cNvPr id="570" name="Google Shape;570;p53"/>
          <p:cNvPicPr preferRelativeResize="0"/>
          <p:nvPr/>
        </p:nvPicPr>
        <p:blipFill rotWithShape="1">
          <a:blip r:embed="rId5">
            <a:alphaModFix/>
          </a:blip>
          <a:srcRect b="8334" l="12741" r="8462" t="6268"/>
          <a:stretch/>
        </p:blipFill>
        <p:spPr>
          <a:xfrm>
            <a:off x="3627275" y="1788475"/>
            <a:ext cx="3513950" cy="2856375"/>
          </a:xfrm>
          <a:prstGeom prst="rect">
            <a:avLst/>
          </a:prstGeom>
          <a:noFill/>
          <a:ln>
            <a:noFill/>
          </a:ln>
        </p:spPr>
      </p:pic>
      <p:pic>
        <p:nvPicPr>
          <p:cNvPr id="571" name="Google Shape;571;p53"/>
          <p:cNvPicPr preferRelativeResize="0"/>
          <p:nvPr/>
        </p:nvPicPr>
        <p:blipFill rotWithShape="1">
          <a:blip r:embed="rId4">
            <a:alphaModFix/>
          </a:blip>
          <a:srcRect b="29288" l="54201" r="30240" t="16654"/>
          <a:stretch/>
        </p:blipFill>
        <p:spPr>
          <a:xfrm>
            <a:off x="5287550" y="4597300"/>
            <a:ext cx="262700" cy="276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4"/>
          <p:cNvSpPr txBox="1"/>
          <p:nvPr/>
        </p:nvSpPr>
        <p:spPr>
          <a:xfrm>
            <a:off x="311700" y="3000400"/>
            <a:ext cx="3330300" cy="436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Char char="●"/>
            </a:pPr>
            <a:r>
              <a:rPr lang="en" strike="sngStrike">
                <a:solidFill>
                  <a:srgbClr val="FF0000"/>
                </a:solidFill>
              </a:rPr>
              <a:t>We have </a:t>
            </a:r>
            <a:r>
              <a:rPr lang="en" strike="sngStrike">
                <a:solidFill>
                  <a:srgbClr val="FF0000"/>
                </a:solidFill>
              </a:rPr>
              <a:t>a stochastic node</a:t>
            </a:r>
            <a:r>
              <a:rPr lang="en">
                <a:solidFill>
                  <a:srgbClr val="FF0000"/>
                </a:solidFill>
              </a:rPr>
              <a:t>??</a:t>
            </a:r>
            <a:endParaRPr>
              <a:solidFill>
                <a:srgbClr val="38761D"/>
              </a:solidFill>
            </a:endParaRPr>
          </a:p>
        </p:txBody>
      </p:sp>
      <p:sp>
        <p:nvSpPr>
          <p:cNvPr id="577" name="Google Shape;57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 cannot flow </a:t>
            </a:r>
            <a:r>
              <a:rPr lang="en"/>
              <a:t>through a stochastic node ??</a:t>
            </a:r>
            <a:endParaRPr/>
          </a:p>
        </p:txBody>
      </p:sp>
      <p:pic>
        <p:nvPicPr>
          <p:cNvPr id="578" name="Google Shape;578;p54"/>
          <p:cNvPicPr preferRelativeResize="0"/>
          <p:nvPr/>
        </p:nvPicPr>
        <p:blipFill>
          <a:blip r:embed="rId3">
            <a:alphaModFix/>
          </a:blip>
          <a:stretch>
            <a:fillRect/>
          </a:stretch>
        </p:blipFill>
        <p:spPr>
          <a:xfrm>
            <a:off x="870500" y="4249425"/>
            <a:ext cx="4736300" cy="391700"/>
          </a:xfrm>
          <a:prstGeom prst="rect">
            <a:avLst/>
          </a:prstGeom>
          <a:noFill/>
          <a:ln>
            <a:noFill/>
          </a:ln>
        </p:spPr>
      </p:pic>
      <p:pic>
        <p:nvPicPr>
          <p:cNvPr id="579" name="Google Shape;579;p54"/>
          <p:cNvPicPr preferRelativeResize="0"/>
          <p:nvPr/>
        </p:nvPicPr>
        <p:blipFill rotWithShape="1">
          <a:blip r:embed="rId4">
            <a:alphaModFix/>
          </a:blip>
          <a:srcRect b="12530" l="0" r="0" t="-12530"/>
          <a:stretch/>
        </p:blipFill>
        <p:spPr>
          <a:xfrm>
            <a:off x="473250" y="1904873"/>
            <a:ext cx="356763" cy="208373"/>
          </a:xfrm>
          <a:prstGeom prst="rect">
            <a:avLst/>
          </a:prstGeom>
          <a:noFill/>
          <a:ln cap="flat" cmpd="sng" w="9525">
            <a:solidFill>
              <a:srgbClr val="000000"/>
            </a:solidFill>
            <a:prstDash val="solid"/>
            <a:round/>
            <a:headEnd len="sm" w="sm" type="none"/>
            <a:tailEnd len="sm" w="sm" type="none"/>
          </a:ln>
        </p:spPr>
      </p:pic>
      <p:grpSp>
        <p:nvGrpSpPr>
          <p:cNvPr id="580" name="Google Shape;580;p54"/>
          <p:cNvGrpSpPr/>
          <p:nvPr/>
        </p:nvGrpSpPr>
        <p:grpSpPr>
          <a:xfrm>
            <a:off x="830013" y="1790764"/>
            <a:ext cx="997954" cy="436591"/>
            <a:chOff x="830013" y="2095564"/>
            <a:chExt cx="997954" cy="436591"/>
          </a:xfrm>
        </p:grpSpPr>
        <p:pic>
          <p:nvPicPr>
            <p:cNvPr id="581" name="Google Shape;581;p54"/>
            <p:cNvPicPr preferRelativeResize="0"/>
            <p:nvPr/>
          </p:nvPicPr>
          <p:blipFill>
            <a:blip r:embed="rId5">
              <a:alphaModFix/>
            </a:blip>
            <a:stretch>
              <a:fillRect/>
            </a:stretch>
          </p:blipFill>
          <p:spPr>
            <a:xfrm>
              <a:off x="1040989" y="2095564"/>
              <a:ext cx="786978" cy="436591"/>
            </a:xfrm>
            <a:prstGeom prst="rect">
              <a:avLst/>
            </a:prstGeom>
            <a:noFill/>
            <a:ln cap="flat" cmpd="sng" w="9525">
              <a:solidFill>
                <a:srgbClr val="000000"/>
              </a:solidFill>
              <a:prstDash val="solid"/>
              <a:round/>
              <a:headEnd len="sm" w="sm" type="none"/>
              <a:tailEnd len="sm" w="sm" type="none"/>
            </a:ln>
          </p:spPr>
        </p:pic>
        <p:cxnSp>
          <p:nvCxnSpPr>
            <p:cNvPr id="582" name="Google Shape;582;p54"/>
            <p:cNvCxnSpPr>
              <a:stCxn id="579" idx="3"/>
              <a:endCxn id="581" idx="1"/>
            </p:cNvCxnSpPr>
            <p:nvPr/>
          </p:nvCxnSpPr>
          <p:spPr>
            <a:xfrm>
              <a:off x="830013" y="2313859"/>
              <a:ext cx="210900" cy="0"/>
            </a:xfrm>
            <a:prstGeom prst="straightConnector1">
              <a:avLst/>
            </a:prstGeom>
            <a:noFill/>
            <a:ln cap="flat" cmpd="sng" w="9525">
              <a:solidFill>
                <a:schemeClr val="dk2"/>
              </a:solidFill>
              <a:prstDash val="solid"/>
              <a:round/>
              <a:headEnd len="med" w="med" type="none"/>
              <a:tailEnd len="med" w="med" type="triangle"/>
            </a:ln>
          </p:spPr>
        </p:cxnSp>
      </p:grpSp>
      <p:grpSp>
        <p:nvGrpSpPr>
          <p:cNvPr id="583" name="Google Shape;583;p54"/>
          <p:cNvGrpSpPr/>
          <p:nvPr/>
        </p:nvGrpSpPr>
        <p:grpSpPr>
          <a:xfrm>
            <a:off x="1827967" y="1790764"/>
            <a:ext cx="731180" cy="598411"/>
            <a:chOff x="1827967" y="2095564"/>
            <a:chExt cx="731180" cy="598411"/>
          </a:xfrm>
        </p:grpSpPr>
        <p:pic>
          <p:nvPicPr>
            <p:cNvPr id="584" name="Google Shape;584;p54"/>
            <p:cNvPicPr preferRelativeResize="0"/>
            <p:nvPr/>
          </p:nvPicPr>
          <p:blipFill>
            <a:blip r:embed="rId6">
              <a:alphaModFix/>
            </a:blip>
            <a:stretch>
              <a:fillRect/>
            </a:stretch>
          </p:blipFill>
          <p:spPr>
            <a:xfrm>
              <a:off x="2107947" y="2095564"/>
              <a:ext cx="440707" cy="238140"/>
            </a:xfrm>
            <a:prstGeom prst="rect">
              <a:avLst/>
            </a:prstGeom>
            <a:noFill/>
            <a:ln cap="flat" cmpd="sng" w="9525">
              <a:solidFill>
                <a:srgbClr val="000000"/>
              </a:solidFill>
              <a:prstDash val="solid"/>
              <a:round/>
              <a:headEnd len="sm" w="sm" type="none"/>
              <a:tailEnd len="sm" w="sm" type="none"/>
            </a:ln>
          </p:spPr>
        </p:pic>
        <p:pic>
          <p:nvPicPr>
            <p:cNvPr id="585" name="Google Shape;585;p54"/>
            <p:cNvPicPr preferRelativeResize="0"/>
            <p:nvPr/>
          </p:nvPicPr>
          <p:blipFill>
            <a:blip r:embed="rId7">
              <a:alphaModFix/>
            </a:blip>
            <a:stretch>
              <a:fillRect/>
            </a:stretch>
          </p:blipFill>
          <p:spPr>
            <a:xfrm>
              <a:off x="2097454" y="2465757"/>
              <a:ext cx="461694" cy="228218"/>
            </a:xfrm>
            <a:prstGeom prst="rect">
              <a:avLst/>
            </a:prstGeom>
            <a:noFill/>
            <a:ln cap="flat" cmpd="sng" w="9525">
              <a:solidFill>
                <a:srgbClr val="000000"/>
              </a:solidFill>
              <a:prstDash val="solid"/>
              <a:round/>
              <a:headEnd len="sm" w="sm" type="none"/>
              <a:tailEnd len="sm" w="sm" type="none"/>
            </a:ln>
          </p:spPr>
        </p:pic>
        <p:cxnSp>
          <p:nvCxnSpPr>
            <p:cNvPr id="586" name="Google Shape;586;p54"/>
            <p:cNvCxnSpPr>
              <a:stCxn id="581" idx="3"/>
              <a:endCxn id="584" idx="1"/>
            </p:cNvCxnSpPr>
            <p:nvPr/>
          </p:nvCxnSpPr>
          <p:spPr>
            <a:xfrm flipH="1" rot="10800000">
              <a:off x="1827967" y="2214559"/>
              <a:ext cx="279900" cy="99300"/>
            </a:xfrm>
            <a:prstGeom prst="straightConnector1">
              <a:avLst/>
            </a:prstGeom>
            <a:noFill/>
            <a:ln cap="flat" cmpd="sng" w="9525">
              <a:solidFill>
                <a:schemeClr val="dk2"/>
              </a:solidFill>
              <a:prstDash val="solid"/>
              <a:round/>
              <a:headEnd len="med" w="med" type="none"/>
              <a:tailEnd len="med" w="med" type="triangle"/>
            </a:ln>
          </p:spPr>
        </p:cxnSp>
        <p:cxnSp>
          <p:nvCxnSpPr>
            <p:cNvPr id="587" name="Google Shape;587;p54"/>
            <p:cNvCxnSpPr>
              <a:stCxn id="581" idx="3"/>
              <a:endCxn id="585" idx="1"/>
            </p:cNvCxnSpPr>
            <p:nvPr/>
          </p:nvCxnSpPr>
          <p:spPr>
            <a:xfrm>
              <a:off x="1827967" y="2313859"/>
              <a:ext cx="269400" cy="266100"/>
            </a:xfrm>
            <a:prstGeom prst="straightConnector1">
              <a:avLst/>
            </a:prstGeom>
            <a:noFill/>
            <a:ln cap="flat" cmpd="sng" w="9525">
              <a:solidFill>
                <a:schemeClr val="dk2"/>
              </a:solidFill>
              <a:prstDash val="solid"/>
              <a:round/>
              <a:headEnd len="med" w="med" type="none"/>
              <a:tailEnd len="med" w="med" type="triangle"/>
            </a:ln>
          </p:spPr>
        </p:cxnSp>
      </p:grpSp>
      <p:grpSp>
        <p:nvGrpSpPr>
          <p:cNvPr id="588" name="Google Shape;588;p54"/>
          <p:cNvGrpSpPr/>
          <p:nvPr/>
        </p:nvGrpSpPr>
        <p:grpSpPr>
          <a:xfrm>
            <a:off x="2548654" y="1420750"/>
            <a:ext cx="3174528" cy="854316"/>
            <a:chOff x="2548654" y="1725550"/>
            <a:chExt cx="3174528" cy="854316"/>
          </a:xfrm>
        </p:grpSpPr>
        <p:pic>
          <p:nvPicPr>
            <p:cNvPr id="589" name="Google Shape;589;p54"/>
            <p:cNvPicPr preferRelativeResize="0"/>
            <p:nvPr/>
          </p:nvPicPr>
          <p:blipFill>
            <a:blip r:embed="rId8">
              <a:alphaModFix/>
            </a:blip>
            <a:stretch>
              <a:fillRect/>
            </a:stretch>
          </p:blipFill>
          <p:spPr>
            <a:xfrm>
              <a:off x="3383088" y="1725550"/>
              <a:ext cx="2340094" cy="238125"/>
            </a:xfrm>
            <a:prstGeom prst="rect">
              <a:avLst/>
            </a:prstGeom>
            <a:noFill/>
            <a:ln cap="flat" cmpd="sng" w="9525">
              <a:solidFill>
                <a:srgbClr val="0000FF"/>
              </a:solidFill>
              <a:prstDash val="solid"/>
              <a:round/>
              <a:headEnd len="sm" w="sm" type="none"/>
              <a:tailEnd len="sm" w="sm" type="none"/>
            </a:ln>
          </p:spPr>
        </p:pic>
        <p:cxnSp>
          <p:nvCxnSpPr>
            <p:cNvPr id="590" name="Google Shape;590;p54"/>
            <p:cNvCxnSpPr>
              <a:stCxn id="584" idx="3"/>
              <a:endCxn id="589" idx="1"/>
            </p:cNvCxnSpPr>
            <p:nvPr/>
          </p:nvCxnSpPr>
          <p:spPr>
            <a:xfrm flipH="1" rot="10800000">
              <a:off x="2548654" y="1844734"/>
              <a:ext cx="834300" cy="369900"/>
            </a:xfrm>
            <a:prstGeom prst="straightConnector1">
              <a:avLst/>
            </a:prstGeom>
            <a:noFill/>
            <a:ln cap="flat" cmpd="sng" w="9525">
              <a:solidFill>
                <a:schemeClr val="dk2"/>
              </a:solidFill>
              <a:prstDash val="solid"/>
              <a:round/>
              <a:headEnd len="med" w="med" type="none"/>
              <a:tailEnd len="med" w="med" type="triangle"/>
            </a:ln>
          </p:spPr>
        </p:cxnSp>
        <p:cxnSp>
          <p:nvCxnSpPr>
            <p:cNvPr id="591" name="Google Shape;591;p54"/>
            <p:cNvCxnSpPr>
              <a:stCxn id="585" idx="3"/>
              <a:endCxn id="589" idx="1"/>
            </p:cNvCxnSpPr>
            <p:nvPr/>
          </p:nvCxnSpPr>
          <p:spPr>
            <a:xfrm flipH="1" rot="10800000">
              <a:off x="2559147" y="1844566"/>
              <a:ext cx="823800" cy="735300"/>
            </a:xfrm>
            <a:prstGeom prst="straightConnector1">
              <a:avLst/>
            </a:prstGeom>
            <a:noFill/>
            <a:ln cap="flat" cmpd="sng" w="9525">
              <a:solidFill>
                <a:schemeClr val="dk2"/>
              </a:solidFill>
              <a:prstDash val="solid"/>
              <a:round/>
              <a:headEnd len="med" w="med" type="none"/>
              <a:tailEnd len="med" w="med" type="triangle"/>
            </a:ln>
          </p:spPr>
        </p:cxnSp>
      </p:grpSp>
      <p:grpSp>
        <p:nvGrpSpPr>
          <p:cNvPr id="592" name="Google Shape;592;p54"/>
          <p:cNvGrpSpPr/>
          <p:nvPr/>
        </p:nvGrpSpPr>
        <p:grpSpPr>
          <a:xfrm>
            <a:off x="2548654" y="1909834"/>
            <a:ext cx="2111162" cy="960779"/>
            <a:chOff x="2548654" y="2214634"/>
            <a:chExt cx="2111162" cy="960779"/>
          </a:xfrm>
        </p:grpSpPr>
        <p:grpSp>
          <p:nvGrpSpPr>
            <p:cNvPr id="593" name="Google Shape;593;p54"/>
            <p:cNvGrpSpPr/>
            <p:nvPr/>
          </p:nvGrpSpPr>
          <p:grpSpPr>
            <a:xfrm>
              <a:off x="3227244" y="2671488"/>
              <a:ext cx="1432572" cy="503925"/>
              <a:chOff x="146363" y="3403800"/>
              <a:chExt cx="4143975" cy="1516020"/>
            </a:xfrm>
          </p:grpSpPr>
          <p:pic>
            <p:nvPicPr>
              <p:cNvPr id="594" name="Google Shape;594;p54"/>
              <p:cNvPicPr preferRelativeResize="0"/>
              <p:nvPr/>
            </p:nvPicPr>
            <p:blipFill>
              <a:blip r:embed="rId9">
                <a:alphaModFix/>
              </a:blip>
              <a:stretch>
                <a:fillRect/>
              </a:stretch>
            </p:blipFill>
            <p:spPr>
              <a:xfrm>
                <a:off x="152400" y="3403800"/>
                <a:ext cx="3733800" cy="685800"/>
              </a:xfrm>
              <a:prstGeom prst="rect">
                <a:avLst/>
              </a:prstGeom>
              <a:noFill/>
              <a:ln cap="flat" cmpd="sng" w="9525">
                <a:solidFill>
                  <a:srgbClr val="FF0000"/>
                </a:solidFill>
                <a:prstDash val="solid"/>
                <a:round/>
                <a:headEnd len="sm" w="sm" type="none"/>
                <a:tailEnd len="sm" w="sm" type="none"/>
              </a:ln>
            </p:spPr>
          </p:pic>
          <p:pic>
            <p:nvPicPr>
              <p:cNvPr id="595" name="Google Shape;595;p54"/>
              <p:cNvPicPr preferRelativeResize="0"/>
              <p:nvPr/>
            </p:nvPicPr>
            <p:blipFill>
              <a:blip r:embed="rId10">
                <a:alphaModFix/>
              </a:blip>
              <a:stretch>
                <a:fillRect/>
              </a:stretch>
            </p:blipFill>
            <p:spPr>
              <a:xfrm>
                <a:off x="146363" y="4172838"/>
                <a:ext cx="4143975" cy="746983"/>
              </a:xfrm>
              <a:prstGeom prst="rect">
                <a:avLst/>
              </a:prstGeom>
              <a:noFill/>
              <a:ln cap="flat" cmpd="sng" w="9525">
                <a:solidFill>
                  <a:srgbClr val="FF0000"/>
                </a:solidFill>
                <a:prstDash val="solid"/>
                <a:round/>
                <a:headEnd len="sm" w="sm" type="none"/>
                <a:tailEnd len="sm" w="sm" type="none"/>
              </a:ln>
            </p:spPr>
          </p:pic>
        </p:grpSp>
        <p:cxnSp>
          <p:nvCxnSpPr>
            <p:cNvPr id="596" name="Google Shape;596;p54"/>
            <p:cNvCxnSpPr>
              <a:stCxn id="584" idx="3"/>
              <a:endCxn id="594" idx="1"/>
            </p:cNvCxnSpPr>
            <p:nvPr/>
          </p:nvCxnSpPr>
          <p:spPr>
            <a:xfrm>
              <a:off x="2548654" y="2214634"/>
              <a:ext cx="680700" cy="5709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54"/>
            <p:cNvCxnSpPr>
              <a:stCxn id="585" idx="3"/>
              <a:endCxn id="594" idx="1"/>
            </p:cNvCxnSpPr>
            <p:nvPr/>
          </p:nvCxnSpPr>
          <p:spPr>
            <a:xfrm>
              <a:off x="2559147" y="2579866"/>
              <a:ext cx="670200" cy="205500"/>
            </a:xfrm>
            <a:prstGeom prst="straightConnector1">
              <a:avLst/>
            </a:prstGeom>
            <a:noFill/>
            <a:ln cap="flat" cmpd="sng" w="9525">
              <a:solidFill>
                <a:schemeClr val="dk2"/>
              </a:solidFill>
              <a:prstDash val="solid"/>
              <a:round/>
              <a:headEnd len="med" w="med" type="none"/>
              <a:tailEnd len="med" w="med" type="triangle"/>
            </a:ln>
          </p:spPr>
        </p:cxnSp>
      </p:grpSp>
      <p:grpSp>
        <p:nvGrpSpPr>
          <p:cNvPr id="598" name="Google Shape;598;p54"/>
          <p:cNvGrpSpPr/>
          <p:nvPr/>
        </p:nvGrpSpPr>
        <p:grpSpPr>
          <a:xfrm>
            <a:off x="4520105" y="2214300"/>
            <a:ext cx="1614776" cy="503925"/>
            <a:chOff x="4520105" y="2519100"/>
            <a:chExt cx="1614776" cy="503925"/>
          </a:xfrm>
        </p:grpSpPr>
        <p:pic>
          <p:nvPicPr>
            <p:cNvPr id="599" name="Google Shape;599;p54"/>
            <p:cNvPicPr preferRelativeResize="0"/>
            <p:nvPr/>
          </p:nvPicPr>
          <p:blipFill>
            <a:blip r:embed="rId11">
              <a:alphaModFix/>
            </a:blip>
            <a:stretch>
              <a:fillRect/>
            </a:stretch>
          </p:blipFill>
          <p:spPr>
            <a:xfrm>
              <a:off x="5171475" y="2519100"/>
              <a:ext cx="963406" cy="503925"/>
            </a:xfrm>
            <a:prstGeom prst="rect">
              <a:avLst/>
            </a:prstGeom>
            <a:noFill/>
            <a:ln cap="flat" cmpd="sng" w="9525">
              <a:solidFill>
                <a:srgbClr val="000000"/>
              </a:solidFill>
              <a:prstDash val="solid"/>
              <a:round/>
              <a:headEnd len="sm" w="sm" type="none"/>
              <a:tailEnd len="sm" w="sm" type="none"/>
            </a:ln>
          </p:spPr>
        </p:pic>
        <p:cxnSp>
          <p:nvCxnSpPr>
            <p:cNvPr id="600" name="Google Shape;600;p54"/>
            <p:cNvCxnSpPr>
              <a:stCxn id="594" idx="3"/>
              <a:endCxn id="599" idx="1"/>
            </p:cNvCxnSpPr>
            <p:nvPr/>
          </p:nvCxnSpPr>
          <p:spPr>
            <a:xfrm flipH="1" rot="10800000">
              <a:off x="4520105" y="2771068"/>
              <a:ext cx="651300" cy="14400"/>
            </a:xfrm>
            <a:prstGeom prst="straightConnector1">
              <a:avLst/>
            </a:prstGeom>
            <a:noFill/>
            <a:ln cap="flat" cmpd="sng" w="9525">
              <a:solidFill>
                <a:schemeClr val="dk2"/>
              </a:solidFill>
              <a:prstDash val="solid"/>
              <a:round/>
              <a:headEnd len="med" w="med" type="none"/>
              <a:tailEnd len="med" w="med" type="triangle"/>
            </a:ln>
          </p:spPr>
        </p:cxnSp>
      </p:grpSp>
      <p:grpSp>
        <p:nvGrpSpPr>
          <p:cNvPr id="601" name="Google Shape;601;p54"/>
          <p:cNvGrpSpPr/>
          <p:nvPr/>
        </p:nvGrpSpPr>
        <p:grpSpPr>
          <a:xfrm>
            <a:off x="6134881" y="2346332"/>
            <a:ext cx="824723" cy="239860"/>
            <a:chOff x="6134881" y="2651132"/>
            <a:chExt cx="824723" cy="239860"/>
          </a:xfrm>
        </p:grpSpPr>
        <p:pic>
          <p:nvPicPr>
            <p:cNvPr id="602" name="Google Shape;602;p54"/>
            <p:cNvPicPr preferRelativeResize="0"/>
            <p:nvPr/>
          </p:nvPicPr>
          <p:blipFill>
            <a:blip r:embed="rId12">
              <a:alphaModFix/>
            </a:blip>
            <a:stretch>
              <a:fillRect/>
            </a:stretch>
          </p:blipFill>
          <p:spPr>
            <a:xfrm>
              <a:off x="6476353" y="2651132"/>
              <a:ext cx="483251" cy="239860"/>
            </a:xfrm>
            <a:prstGeom prst="rect">
              <a:avLst/>
            </a:prstGeom>
            <a:noFill/>
            <a:ln cap="flat" cmpd="sng" w="9525">
              <a:solidFill>
                <a:srgbClr val="000000"/>
              </a:solidFill>
              <a:prstDash val="solid"/>
              <a:round/>
              <a:headEnd len="sm" w="sm" type="none"/>
              <a:tailEnd len="sm" w="sm" type="none"/>
            </a:ln>
          </p:spPr>
        </p:pic>
        <p:cxnSp>
          <p:nvCxnSpPr>
            <p:cNvPr id="603" name="Google Shape;603;p54"/>
            <p:cNvCxnSpPr>
              <a:stCxn id="599" idx="3"/>
              <a:endCxn id="602" idx="1"/>
            </p:cNvCxnSpPr>
            <p:nvPr/>
          </p:nvCxnSpPr>
          <p:spPr>
            <a:xfrm>
              <a:off x="6134881" y="2771063"/>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04" name="Google Shape;604;p54"/>
          <p:cNvGrpSpPr/>
          <p:nvPr/>
        </p:nvGrpSpPr>
        <p:grpSpPr>
          <a:xfrm>
            <a:off x="6959604" y="2346332"/>
            <a:ext cx="1488546" cy="239863"/>
            <a:chOff x="6959604" y="2651132"/>
            <a:chExt cx="1488546" cy="239863"/>
          </a:xfrm>
        </p:grpSpPr>
        <p:pic>
          <p:nvPicPr>
            <p:cNvPr id="605" name="Google Shape;605;p54"/>
            <p:cNvPicPr preferRelativeResize="0"/>
            <p:nvPr/>
          </p:nvPicPr>
          <p:blipFill>
            <a:blip r:embed="rId13">
              <a:alphaModFix/>
            </a:blip>
            <a:stretch>
              <a:fillRect/>
            </a:stretch>
          </p:blipFill>
          <p:spPr>
            <a:xfrm>
              <a:off x="7301086" y="2651132"/>
              <a:ext cx="1147065" cy="239863"/>
            </a:xfrm>
            <a:prstGeom prst="rect">
              <a:avLst/>
            </a:prstGeom>
            <a:noFill/>
            <a:ln cap="flat" cmpd="sng" w="9525">
              <a:solidFill>
                <a:srgbClr val="0000FF"/>
              </a:solidFill>
              <a:prstDash val="solid"/>
              <a:round/>
              <a:headEnd len="sm" w="sm" type="none"/>
              <a:tailEnd len="sm" w="sm" type="none"/>
            </a:ln>
          </p:spPr>
        </p:pic>
        <p:cxnSp>
          <p:nvCxnSpPr>
            <p:cNvPr id="606" name="Google Shape;606;p54"/>
            <p:cNvCxnSpPr>
              <a:stCxn id="602" idx="3"/>
              <a:endCxn id="605" idx="1"/>
            </p:cNvCxnSpPr>
            <p:nvPr/>
          </p:nvCxnSpPr>
          <p:spPr>
            <a:xfrm>
              <a:off x="6959604" y="2771062"/>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07" name="Google Shape;607;p54"/>
          <p:cNvGrpSpPr/>
          <p:nvPr/>
        </p:nvGrpSpPr>
        <p:grpSpPr>
          <a:xfrm>
            <a:off x="3880148" y="3044000"/>
            <a:ext cx="4120532" cy="436500"/>
            <a:chOff x="671700" y="3348796"/>
            <a:chExt cx="7329300" cy="436500"/>
          </a:xfrm>
        </p:grpSpPr>
        <p:cxnSp>
          <p:nvCxnSpPr>
            <p:cNvPr id="608" name="Google Shape;608;p54"/>
            <p:cNvCxnSpPr/>
            <p:nvPr/>
          </p:nvCxnSpPr>
          <p:spPr>
            <a:xfrm rot="10800000">
              <a:off x="671700" y="3423125"/>
              <a:ext cx="7329300" cy="0"/>
            </a:xfrm>
            <a:prstGeom prst="straightConnector1">
              <a:avLst/>
            </a:prstGeom>
            <a:noFill/>
            <a:ln cap="flat" cmpd="sng" w="9525">
              <a:solidFill>
                <a:srgbClr val="FF0000"/>
              </a:solidFill>
              <a:prstDash val="dash"/>
              <a:round/>
              <a:headEnd len="med" w="med" type="none"/>
              <a:tailEnd len="med" w="med" type="triangle"/>
            </a:ln>
          </p:spPr>
        </p:cxnSp>
        <p:sp>
          <p:nvSpPr>
            <p:cNvPr id="609" name="Google Shape;609;p54"/>
            <p:cNvSpPr txBox="1"/>
            <p:nvPr/>
          </p:nvSpPr>
          <p:spPr>
            <a:xfrm>
              <a:off x="2473021" y="3348796"/>
              <a:ext cx="45834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a:t>
              </a:r>
              <a:r>
                <a:rPr lang="en"/>
                <a:t>Propagation</a:t>
              </a:r>
              <a:r>
                <a:rPr lang="en"/>
                <a:t> of Error</a:t>
              </a:r>
              <a:endParaRPr/>
            </a:p>
          </p:txBody>
        </p:sp>
      </p:grpSp>
      <p:sp>
        <p:nvSpPr>
          <p:cNvPr id="610" name="Google Shape;610;p54"/>
          <p:cNvSpPr txBox="1"/>
          <p:nvPr/>
        </p:nvSpPr>
        <p:spPr>
          <a:xfrm>
            <a:off x="311700" y="3411475"/>
            <a:ext cx="6536400" cy="85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8761D"/>
              </a:buClr>
              <a:buSzPts val="1400"/>
              <a:buChar char="●"/>
            </a:pPr>
            <a:r>
              <a:rPr lang="en">
                <a:solidFill>
                  <a:srgbClr val="38761D"/>
                </a:solidFill>
              </a:rPr>
              <a:t>Monte carlo estimation of gradient varies highly with the samples ‘z’.</a:t>
            </a:r>
            <a:endParaRPr>
              <a:solidFill>
                <a:srgbClr val="38761D"/>
              </a:solidFill>
            </a:endParaRPr>
          </a:p>
          <a:p>
            <a:pPr indent="0" lvl="0" marL="0" rtl="0" algn="l">
              <a:spcBef>
                <a:spcPts val="0"/>
              </a:spcBef>
              <a:spcAft>
                <a:spcPts val="0"/>
              </a:spcAft>
              <a:buNone/>
            </a:pPr>
            <a:r>
              <a:t/>
            </a:r>
            <a:endParaRPr>
              <a:solidFill>
                <a:srgbClr val="38761D"/>
              </a:solidFill>
            </a:endParaRPr>
          </a:p>
          <a:p>
            <a:pPr indent="-317500" lvl="0" marL="457200" rtl="0" algn="l">
              <a:spcBef>
                <a:spcPts val="0"/>
              </a:spcBef>
              <a:spcAft>
                <a:spcPts val="0"/>
              </a:spcAft>
              <a:buClr>
                <a:srgbClr val="38761D"/>
              </a:buClr>
              <a:buSzPts val="1400"/>
              <a:buChar char="●"/>
            </a:pPr>
            <a:r>
              <a:rPr lang="en">
                <a:solidFill>
                  <a:srgbClr val="38761D"/>
                </a:solidFill>
              </a:rPr>
              <a:t>Sampling of ‘z’ is governed by the distribution being estimated.</a:t>
            </a:r>
            <a:endParaRPr>
              <a:solidFill>
                <a:srgbClr val="38761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Reparameterization Trick</a:t>
            </a:r>
            <a:endParaRPr/>
          </a:p>
        </p:txBody>
      </p:sp>
      <p:sp>
        <p:nvSpPr>
          <p:cNvPr id="616" name="Google Shape;616;p55"/>
          <p:cNvSpPr txBox="1"/>
          <p:nvPr>
            <p:ph idx="1" type="body"/>
          </p:nvPr>
        </p:nvSpPr>
        <p:spPr>
          <a:xfrm>
            <a:off x="311700" y="1152475"/>
            <a:ext cx="8520600" cy="129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Reparameterize z such that z is not explicitly sampled by a distribution parameterized by ɸ</a:t>
            </a:r>
            <a:endParaRPr/>
          </a:p>
          <a:p>
            <a:pPr indent="-342900" lvl="0" marL="457200" rtl="0" algn="l">
              <a:spcBef>
                <a:spcPts val="0"/>
              </a:spcBef>
              <a:spcAft>
                <a:spcPts val="0"/>
              </a:spcAft>
              <a:buSzPts val="1800"/>
              <a:buChar char="●"/>
            </a:pPr>
            <a:r>
              <a:rPr lang="en"/>
              <a:t>We make z deterministic and move randomness to ϵ</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617" name="Google Shape;617;p55"/>
          <p:cNvPicPr preferRelativeResize="0"/>
          <p:nvPr/>
        </p:nvPicPr>
        <p:blipFill>
          <a:blip r:embed="rId3">
            <a:alphaModFix/>
          </a:blip>
          <a:stretch>
            <a:fillRect/>
          </a:stretch>
        </p:blipFill>
        <p:spPr>
          <a:xfrm>
            <a:off x="2237875" y="2443825"/>
            <a:ext cx="4058151" cy="480350"/>
          </a:xfrm>
          <a:prstGeom prst="rect">
            <a:avLst/>
          </a:prstGeom>
          <a:noFill/>
          <a:ln>
            <a:noFill/>
          </a:ln>
        </p:spPr>
      </p:pic>
      <p:pic>
        <p:nvPicPr>
          <p:cNvPr id="618" name="Google Shape;618;p55"/>
          <p:cNvPicPr preferRelativeResize="0"/>
          <p:nvPr/>
        </p:nvPicPr>
        <p:blipFill>
          <a:blip r:embed="rId4">
            <a:alphaModFix/>
          </a:blip>
          <a:stretch>
            <a:fillRect/>
          </a:stretch>
        </p:blipFill>
        <p:spPr>
          <a:xfrm>
            <a:off x="561975" y="3046300"/>
            <a:ext cx="7439026" cy="11412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Reparameterization Trick - example</a:t>
            </a:r>
            <a:endParaRPr/>
          </a:p>
        </p:txBody>
      </p:sp>
      <p:sp>
        <p:nvSpPr>
          <p:cNvPr id="624" name="Google Shape;62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case of Gaussian distribution, for example, </a:t>
            </a:r>
            <a:endParaRPr/>
          </a:p>
        </p:txBody>
      </p:sp>
      <p:pic>
        <p:nvPicPr>
          <p:cNvPr id="625" name="Google Shape;625;p56"/>
          <p:cNvPicPr preferRelativeResize="0"/>
          <p:nvPr/>
        </p:nvPicPr>
        <p:blipFill>
          <a:blip r:embed="rId3">
            <a:alphaModFix/>
          </a:blip>
          <a:stretch>
            <a:fillRect/>
          </a:stretch>
        </p:blipFill>
        <p:spPr>
          <a:xfrm>
            <a:off x="2131175" y="2076050"/>
            <a:ext cx="3908875" cy="634500"/>
          </a:xfrm>
          <a:prstGeom prst="rect">
            <a:avLst/>
          </a:prstGeom>
          <a:noFill/>
          <a:ln>
            <a:noFill/>
          </a:ln>
        </p:spPr>
      </p:pic>
      <p:pic>
        <p:nvPicPr>
          <p:cNvPr id="626" name="Google Shape;626;p56"/>
          <p:cNvPicPr preferRelativeResize="0"/>
          <p:nvPr/>
        </p:nvPicPr>
        <p:blipFill>
          <a:blip r:embed="rId4">
            <a:alphaModFix/>
          </a:blip>
          <a:stretch>
            <a:fillRect/>
          </a:stretch>
        </p:blipFill>
        <p:spPr>
          <a:xfrm>
            <a:off x="758450" y="3104978"/>
            <a:ext cx="7627099" cy="5771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 can flow through </a:t>
            </a:r>
            <a:r>
              <a:rPr b="1" lang="en">
                <a:solidFill>
                  <a:srgbClr val="6AA84F"/>
                </a:solidFill>
              </a:rPr>
              <a:t>deterministic node</a:t>
            </a:r>
            <a:endParaRPr b="1">
              <a:solidFill>
                <a:srgbClr val="6AA84F"/>
              </a:solidFill>
            </a:endParaRPr>
          </a:p>
        </p:txBody>
      </p:sp>
      <p:pic>
        <p:nvPicPr>
          <p:cNvPr id="632" name="Google Shape;632;p57"/>
          <p:cNvPicPr preferRelativeResize="0"/>
          <p:nvPr/>
        </p:nvPicPr>
        <p:blipFill rotWithShape="1">
          <a:blip r:embed="rId3">
            <a:alphaModFix/>
          </a:blip>
          <a:srcRect b="12530" l="0" r="0" t="-12530"/>
          <a:stretch/>
        </p:blipFill>
        <p:spPr>
          <a:xfrm>
            <a:off x="473250" y="1523873"/>
            <a:ext cx="356763" cy="208373"/>
          </a:xfrm>
          <a:prstGeom prst="rect">
            <a:avLst/>
          </a:prstGeom>
          <a:noFill/>
          <a:ln cap="flat" cmpd="sng" w="9525">
            <a:solidFill>
              <a:srgbClr val="000000"/>
            </a:solidFill>
            <a:prstDash val="solid"/>
            <a:round/>
            <a:headEnd len="sm" w="sm" type="none"/>
            <a:tailEnd len="sm" w="sm" type="none"/>
          </a:ln>
        </p:spPr>
      </p:pic>
      <p:grpSp>
        <p:nvGrpSpPr>
          <p:cNvPr id="633" name="Google Shape;633;p57"/>
          <p:cNvGrpSpPr/>
          <p:nvPr/>
        </p:nvGrpSpPr>
        <p:grpSpPr>
          <a:xfrm>
            <a:off x="830013" y="1409764"/>
            <a:ext cx="997954" cy="436591"/>
            <a:chOff x="830013" y="2095564"/>
            <a:chExt cx="997954" cy="436591"/>
          </a:xfrm>
        </p:grpSpPr>
        <p:pic>
          <p:nvPicPr>
            <p:cNvPr id="634" name="Google Shape;634;p57"/>
            <p:cNvPicPr preferRelativeResize="0"/>
            <p:nvPr/>
          </p:nvPicPr>
          <p:blipFill>
            <a:blip r:embed="rId4">
              <a:alphaModFix/>
            </a:blip>
            <a:stretch>
              <a:fillRect/>
            </a:stretch>
          </p:blipFill>
          <p:spPr>
            <a:xfrm>
              <a:off x="1040989" y="2095564"/>
              <a:ext cx="786978" cy="436591"/>
            </a:xfrm>
            <a:prstGeom prst="rect">
              <a:avLst/>
            </a:prstGeom>
            <a:noFill/>
            <a:ln cap="flat" cmpd="sng" w="9525">
              <a:solidFill>
                <a:srgbClr val="000000"/>
              </a:solidFill>
              <a:prstDash val="solid"/>
              <a:round/>
              <a:headEnd len="sm" w="sm" type="none"/>
              <a:tailEnd len="sm" w="sm" type="none"/>
            </a:ln>
          </p:spPr>
        </p:pic>
        <p:cxnSp>
          <p:nvCxnSpPr>
            <p:cNvPr id="635" name="Google Shape;635;p57"/>
            <p:cNvCxnSpPr>
              <a:stCxn id="632" idx="3"/>
              <a:endCxn id="634" idx="1"/>
            </p:cNvCxnSpPr>
            <p:nvPr/>
          </p:nvCxnSpPr>
          <p:spPr>
            <a:xfrm>
              <a:off x="830013" y="2313859"/>
              <a:ext cx="210900" cy="0"/>
            </a:xfrm>
            <a:prstGeom prst="straightConnector1">
              <a:avLst/>
            </a:prstGeom>
            <a:noFill/>
            <a:ln cap="flat" cmpd="sng" w="9525">
              <a:solidFill>
                <a:schemeClr val="dk2"/>
              </a:solidFill>
              <a:prstDash val="solid"/>
              <a:round/>
              <a:headEnd len="med" w="med" type="none"/>
              <a:tailEnd len="med" w="med" type="triangle"/>
            </a:ln>
          </p:spPr>
        </p:cxnSp>
      </p:grpSp>
      <p:grpSp>
        <p:nvGrpSpPr>
          <p:cNvPr id="636" name="Google Shape;636;p57"/>
          <p:cNvGrpSpPr/>
          <p:nvPr/>
        </p:nvGrpSpPr>
        <p:grpSpPr>
          <a:xfrm>
            <a:off x="1827967" y="1409764"/>
            <a:ext cx="731180" cy="598411"/>
            <a:chOff x="1827967" y="2095564"/>
            <a:chExt cx="731180" cy="598411"/>
          </a:xfrm>
        </p:grpSpPr>
        <p:pic>
          <p:nvPicPr>
            <p:cNvPr id="637" name="Google Shape;637;p57"/>
            <p:cNvPicPr preferRelativeResize="0"/>
            <p:nvPr/>
          </p:nvPicPr>
          <p:blipFill>
            <a:blip r:embed="rId5">
              <a:alphaModFix/>
            </a:blip>
            <a:stretch>
              <a:fillRect/>
            </a:stretch>
          </p:blipFill>
          <p:spPr>
            <a:xfrm>
              <a:off x="2107947" y="2095564"/>
              <a:ext cx="440707" cy="238140"/>
            </a:xfrm>
            <a:prstGeom prst="rect">
              <a:avLst/>
            </a:prstGeom>
            <a:noFill/>
            <a:ln cap="flat" cmpd="sng" w="9525">
              <a:solidFill>
                <a:srgbClr val="000000"/>
              </a:solidFill>
              <a:prstDash val="solid"/>
              <a:round/>
              <a:headEnd len="sm" w="sm" type="none"/>
              <a:tailEnd len="sm" w="sm" type="none"/>
            </a:ln>
          </p:spPr>
        </p:pic>
        <p:pic>
          <p:nvPicPr>
            <p:cNvPr id="638" name="Google Shape;638;p57"/>
            <p:cNvPicPr preferRelativeResize="0"/>
            <p:nvPr/>
          </p:nvPicPr>
          <p:blipFill>
            <a:blip r:embed="rId6">
              <a:alphaModFix/>
            </a:blip>
            <a:stretch>
              <a:fillRect/>
            </a:stretch>
          </p:blipFill>
          <p:spPr>
            <a:xfrm>
              <a:off x="2097454" y="2465757"/>
              <a:ext cx="461694" cy="228218"/>
            </a:xfrm>
            <a:prstGeom prst="rect">
              <a:avLst/>
            </a:prstGeom>
            <a:noFill/>
            <a:ln cap="flat" cmpd="sng" w="9525">
              <a:solidFill>
                <a:srgbClr val="000000"/>
              </a:solidFill>
              <a:prstDash val="solid"/>
              <a:round/>
              <a:headEnd len="sm" w="sm" type="none"/>
              <a:tailEnd len="sm" w="sm" type="none"/>
            </a:ln>
          </p:spPr>
        </p:pic>
        <p:cxnSp>
          <p:nvCxnSpPr>
            <p:cNvPr id="639" name="Google Shape;639;p57"/>
            <p:cNvCxnSpPr>
              <a:stCxn id="634" idx="3"/>
              <a:endCxn id="637" idx="1"/>
            </p:cNvCxnSpPr>
            <p:nvPr/>
          </p:nvCxnSpPr>
          <p:spPr>
            <a:xfrm flipH="1" rot="10800000">
              <a:off x="1827967" y="2214559"/>
              <a:ext cx="279900" cy="99300"/>
            </a:xfrm>
            <a:prstGeom prst="straightConnector1">
              <a:avLst/>
            </a:prstGeom>
            <a:noFill/>
            <a:ln cap="flat" cmpd="sng" w="9525">
              <a:solidFill>
                <a:schemeClr val="dk2"/>
              </a:solidFill>
              <a:prstDash val="solid"/>
              <a:round/>
              <a:headEnd len="med" w="med" type="none"/>
              <a:tailEnd len="med" w="med" type="triangle"/>
            </a:ln>
          </p:spPr>
        </p:cxnSp>
        <p:cxnSp>
          <p:nvCxnSpPr>
            <p:cNvPr id="640" name="Google Shape;640;p57"/>
            <p:cNvCxnSpPr>
              <a:stCxn id="634" idx="3"/>
              <a:endCxn id="638" idx="1"/>
            </p:cNvCxnSpPr>
            <p:nvPr/>
          </p:nvCxnSpPr>
          <p:spPr>
            <a:xfrm>
              <a:off x="1827967" y="2313859"/>
              <a:ext cx="269400" cy="266100"/>
            </a:xfrm>
            <a:prstGeom prst="straightConnector1">
              <a:avLst/>
            </a:prstGeom>
            <a:noFill/>
            <a:ln cap="flat" cmpd="sng" w="9525">
              <a:solidFill>
                <a:schemeClr val="dk2"/>
              </a:solidFill>
              <a:prstDash val="solid"/>
              <a:round/>
              <a:headEnd len="med" w="med" type="none"/>
              <a:tailEnd len="med" w="med" type="triangle"/>
            </a:ln>
          </p:spPr>
        </p:cxnSp>
      </p:grpSp>
      <p:grpSp>
        <p:nvGrpSpPr>
          <p:cNvPr id="641" name="Google Shape;641;p57"/>
          <p:cNvGrpSpPr/>
          <p:nvPr/>
        </p:nvGrpSpPr>
        <p:grpSpPr>
          <a:xfrm>
            <a:off x="2548654" y="1192150"/>
            <a:ext cx="3022128" cy="701916"/>
            <a:chOff x="2701054" y="1725550"/>
            <a:chExt cx="3022128" cy="701916"/>
          </a:xfrm>
        </p:grpSpPr>
        <p:pic>
          <p:nvPicPr>
            <p:cNvPr id="642" name="Google Shape;642;p57"/>
            <p:cNvPicPr preferRelativeResize="0"/>
            <p:nvPr/>
          </p:nvPicPr>
          <p:blipFill>
            <a:blip r:embed="rId7">
              <a:alphaModFix/>
            </a:blip>
            <a:stretch>
              <a:fillRect/>
            </a:stretch>
          </p:blipFill>
          <p:spPr>
            <a:xfrm>
              <a:off x="3383088" y="1725550"/>
              <a:ext cx="2340094" cy="238125"/>
            </a:xfrm>
            <a:prstGeom prst="rect">
              <a:avLst/>
            </a:prstGeom>
            <a:noFill/>
            <a:ln cap="flat" cmpd="sng" w="9525">
              <a:solidFill>
                <a:srgbClr val="0000FF"/>
              </a:solidFill>
              <a:prstDash val="solid"/>
              <a:round/>
              <a:headEnd len="sm" w="sm" type="none"/>
              <a:tailEnd len="sm" w="sm" type="none"/>
            </a:ln>
          </p:spPr>
        </p:pic>
        <p:cxnSp>
          <p:nvCxnSpPr>
            <p:cNvPr id="643" name="Google Shape;643;p57"/>
            <p:cNvCxnSpPr>
              <a:stCxn id="637" idx="3"/>
              <a:endCxn id="642" idx="1"/>
            </p:cNvCxnSpPr>
            <p:nvPr/>
          </p:nvCxnSpPr>
          <p:spPr>
            <a:xfrm flipH="1" rot="10800000">
              <a:off x="2701054" y="1844734"/>
              <a:ext cx="681900" cy="2175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57"/>
            <p:cNvCxnSpPr>
              <a:stCxn id="638" idx="3"/>
              <a:endCxn id="642" idx="1"/>
            </p:cNvCxnSpPr>
            <p:nvPr/>
          </p:nvCxnSpPr>
          <p:spPr>
            <a:xfrm flipH="1" rot="10800000">
              <a:off x="2711547" y="1844566"/>
              <a:ext cx="671400" cy="582900"/>
            </a:xfrm>
            <a:prstGeom prst="straightConnector1">
              <a:avLst/>
            </a:prstGeom>
            <a:noFill/>
            <a:ln cap="flat" cmpd="sng" w="9525">
              <a:solidFill>
                <a:schemeClr val="dk2"/>
              </a:solidFill>
              <a:prstDash val="solid"/>
              <a:round/>
              <a:headEnd len="med" w="med" type="none"/>
              <a:tailEnd len="med" w="med" type="triangle"/>
            </a:ln>
          </p:spPr>
        </p:cxnSp>
      </p:grpSp>
      <p:grpSp>
        <p:nvGrpSpPr>
          <p:cNvPr id="645" name="Google Shape;645;p57"/>
          <p:cNvGrpSpPr/>
          <p:nvPr/>
        </p:nvGrpSpPr>
        <p:grpSpPr>
          <a:xfrm>
            <a:off x="4336375" y="1604700"/>
            <a:ext cx="1798506" cy="503925"/>
            <a:chOff x="4336375" y="2519100"/>
            <a:chExt cx="1798506" cy="503925"/>
          </a:xfrm>
        </p:grpSpPr>
        <p:pic>
          <p:nvPicPr>
            <p:cNvPr id="646" name="Google Shape;646;p57"/>
            <p:cNvPicPr preferRelativeResize="0"/>
            <p:nvPr/>
          </p:nvPicPr>
          <p:blipFill>
            <a:blip r:embed="rId8">
              <a:alphaModFix/>
            </a:blip>
            <a:stretch>
              <a:fillRect/>
            </a:stretch>
          </p:blipFill>
          <p:spPr>
            <a:xfrm>
              <a:off x="5171475" y="2519100"/>
              <a:ext cx="963406" cy="503925"/>
            </a:xfrm>
            <a:prstGeom prst="rect">
              <a:avLst/>
            </a:prstGeom>
            <a:noFill/>
            <a:ln cap="flat" cmpd="sng" w="9525">
              <a:solidFill>
                <a:srgbClr val="000000"/>
              </a:solidFill>
              <a:prstDash val="solid"/>
              <a:round/>
              <a:headEnd len="sm" w="sm" type="none"/>
              <a:tailEnd len="sm" w="sm" type="none"/>
            </a:ln>
          </p:spPr>
        </p:pic>
        <p:cxnSp>
          <p:nvCxnSpPr>
            <p:cNvPr id="647" name="Google Shape;647;p57"/>
            <p:cNvCxnSpPr>
              <a:stCxn id="648" idx="3"/>
              <a:endCxn id="646" idx="1"/>
            </p:cNvCxnSpPr>
            <p:nvPr/>
          </p:nvCxnSpPr>
          <p:spPr>
            <a:xfrm>
              <a:off x="4336375" y="2766583"/>
              <a:ext cx="835200" cy="4500"/>
            </a:xfrm>
            <a:prstGeom prst="straightConnector1">
              <a:avLst/>
            </a:prstGeom>
            <a:noFill/>
            <a:ln cap="flat" cmpd="sng" w="9525">
              <a:solidFill>
                <a:schemeClr val="dk2"/>
              </a:solidFill>
              <a:prstDash val="solid"/>
              <a:round/>
              <a:headEnd len="med" w="med" type="none"/>
              <a:tailEnd len="med" w="med" type="triangle"/>
            </a:ln>
          </p:spPr>
        </p:cxnSp>
      </p:grpSp>
      <p:grpSp>
        <p:nvGrpSpPr>
          <p:cNvPr id="649" name="Google Shape;649;p57"/>
          <p:cNvGrpSpPr/>
          <p:nvPr/>
        </p:nvGrpSpPr>
        <p:grpSpPr>
          <a:xfrm>
            <a:off x="6134881" y="1736732"/>
            <a:ext cx="824723" cy="239860"/>
            <a:chOff x="6134881" y="2651132"/>
            <a:chExt cx="824723" cy="239860"/>
          </a:xfrm>
        </p:grpSpPr>
        <p:pic>
          <p:nvPicPr>
            <p:cNvPr id="650" name="Google Shape;650;p57"/>
            <p:cNvPicPr preferRelativeResize="0"/>
            <p:nvPr/>
          </p:nvPicPr>
          <p:blipFill>
            <a:blip r:embed="rId9">
              <a:alphaModFix/>
            </a:blip>
            <a:stretch>
              <a:fillRect/>
            </a:stretch>
          </p:blipFill>
          <p:spPr>
            <a:xfrm>
              <a:off x="6476353" y="2651132"/>
              <a:ext cx="483251" cy="239860"/>
            </a:xfrm>
            <a:prstGeom prst="rect">
              <a:avLst/>
            </a:prstGeom>
            <a:noFill/>
            <a:ln cap="flat" cmpd="sng" w="9525">
              <a:solidFill>
                <a:srgbClr val="000000"/>
              </a:solidFill>
              <a:prstDash val="solid"/>
              <a:round/>
              <a:headEnd len="sm" w="sm" type="none"/>
              <a:tailEnd len="sm" w="sm" type="none"/>
            </a:ln>
          </p:spPr>
        </p:pic>
        <p:cxnSp>
          <p:nvCxnSpPr>
            <p:cNvPr id="651" name="Google Shape;651;p57"/>
            <p:cNvCxnSpPr>
              <a:stCxn id="646" idx="3"/>
              <a:endCxn id="650" idx="1"/>
            </p:cNvCxnSpPr>
            <p:nvPr/>
          </p:nvCxnSpPr>
          <p:spPr>
            <a:xfrm>
              <a:off x="6134881" y="2771063"/>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52" name="Google Shape;652;p57"/>
          <p:cNvGrpSpPr/>
          <p:nvPr/>
        </p:nvGrpSpPr>
        <p:grpSpPr>
          <a:xfrm>
            <a:off x="6959604" y="1736732"/>
            <a:ext cx="1488546" cy="239863"/>
            <a:chOff x="6959604" y="2651132"/>
            <a:chExt cx="1488546" cy="239863"/>
          </a:xfrm>
        </p:grpSpPr>
        <p:pic>
          <p:nvPicPr>
            <p:cNvPr id="653" name="Google Shape;653;p57"/>
            <p:cNvPicPr preferRelativeResize="0"/>
            <p:nvPr/>
          </p:nvPicPr>
          <p:blipFill>
            <a:blip r:embed="rId10">
              <a:alphaModFix/>
            </a:blip>
            <a:stretch>
              <a:fillRect/>
            </a:stretch>
          </p:blipFill>
          <p:spPr>
            <a:xfrm>
              <a:off x="7301086" y="2651132"/>
              <a:ext cx="1147065" cy="239863"/>
            </a:xfrm>
            <a:prstGeom prst="rect">
              <a:avLst/>
            </a:prstGeom>
            <a:noFill/>
            <a:ln cap="flat" cmpd="sng" w="9525">
              <a:solidFill>
                <a:srgbClr val="0000FF"/>
              </a:solidFill>
              <a:prstDash val="solid"/>
              <a:round/>
              <a:headEnd len="sm" w="sm" type="none"/>
              <a:tailEnd len="sm" w="sm" type="none"/>
            </a:ln>
          </p:spPr>
        </p:pic>
        <p:cxnSp>
          <p:nvCxnSpPr>
            <p:cNvPr id="654" name="Google Shape;654;p57"/>
            <p:cNvCxnSpPr>
              <a:stCxn id="650" idx="3"/>
              <a:endCxn id="653" idx="1"/>
            </p:cNvCxnSpPr>
            <p:nvPr/>
          </p:nvCxnSpPr>
          <p:spPr>
            <a:xfrm>
              <a:off x="6959604" y="2771062"/>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55" name="Google Shape;655;p57"/>
          <p:cNvGrpSpPr/>
          <p:nvPr/>
        </p:nvGrpSpPr>
        <p:grpSpPr>
          <a:xfrm>
            <a:off x="1403600" y="2692688"/>
            <a:ext cx="7156581" cy="436500"/>
            <a:chOff x="-4728600" y="3348796"/>
            <a:chExt cx="12729600" cy="436500"/>
          </a:xfrm>
        </p:grpSpPr>
        <p:cxnSp>
          <p:nvCxnSpPr>
            <p:cNvPr id="656" name="Google Shape;656;p57"/>
            <p:cNvCxnSpPr/>
            <p:nvPr/>
          </p:nvCxnSpPr>
          <p:spPr>
            <a:xfrm rot="10800000">
              <a:off x="-4728600" y="3423125"/>
              <a:ext cx="12729600" cy="0"/>
            </a:xfrm>
            <a:prstGeom prst="straightConnector1">
              <a:avLst/>
            </a:prstGeom>
            <a:noFill/>
            <a:ln cap="flat" cmpd="sng" w="9525">
              <a:solidFill>
                <a:srgbClr val="000000"/>
              </a:solidFill>
              <a:prstDash val="dash"/>
              <a:round/>
              <a:headEnd len="med" w="med" type="none"/>
              <a:tailEnd len="med" w="med" type="triangle"/>
            </a:ln>
          </p:spPr>
        </p:cxnSp>
        <p:sp>
          <p:nvSpPr>
            <p:cNvPr id="657" name="Google Shape;657;p57"/>
            <p:cNvSpPr txBox="1"/>
            <p:nvPr/>
          </p:nvSpPr>
          <p:spPr>
            <a:xfrm>
              <a:off x="2473021" y="3348796"/>
              <a:ext cx="45834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Propagation of Error</a:t>
              </a:r>
              <a:endParaRPr/>
            </a:p>
          </p:txBody>
        </p:sp>
      </p:grpSp>
      <p:grpSp>
        <p:nvGrpSpPr>
          <p:cNvPr id="658" name="Google Shape;658;p57"/>
          <p:cNvGrpSpPr/>
          <p:nvPr/>
        </p:nvGrpSpPr>
        <p:grpSpPr>
          <a:xfrm>
            <a:off x="473250" y="3220725"/>
            <a:ext cx="7974900" cy="1678750"/>
            <a:chOff x="549450" y="-2084450"/>
            <a:chExt cx="7974900" cy="1678750"/>
          </a:xfrm>
        </p:grpSpPr>
        <p:pic>
          <p:nvPicPr>
            <p:cNvPr id="659" name="Google Shape;659;p57"/>
            <p:cNvPicPr preferRelativeResize="0"/>
            <p:nvPr/>
          </p:nvPicPr>
          <p:blipFill rotWithShape="1">
            <a:blip r:embed="rId3">
              <a:alphaModFix/>
            </a:blip>
            <a:srcRect b="12530" l="0" r="0" t="-12530"/>
            <a:stretch/>
          </p:blipFill>
          <p:spPr>
            <a:xfrm>
              <a:off x="549450" y="-1752727"/>
              <a:ext cx="356763" cy="208373"/>
            </a:xfrm>
            <a:prstGeom prst="rect">
              <a:avLst/>
            </a:prstGeom>
            <a:noFill/>
            <a:ln cap="flat" cmpd="sng" w="9525">
              <a:solidFill>
                <a:srgbClr val="000000"/>
              </a:solidFill>
              <a:prstDash val="solid"/>
              <a:round/>
              <a:headEnd len="sm" w="sm" type="none"/>
              <a:tailEnd len="sm" w="sm" type="none"/>
            </a:ln>
          </p:spPr>
        </p:pic>
        <p:grpSp>
          <p:nvGrpSpPr>
            <p:cNvPr id="660" name="Google Shape;660;p57"/>
            <p:cNvGrpSpPr/>
            <p:nvPr/>
          </p:nvGrpSpPr>
          <p:grpSpPr>
            <a:xfrm>
              <a:off x="906213" y="-1866836"/>
              <a:ext cx="997954" cy="436591"/>
              <a:chOff x="830013" y="2095564"/>
              <a:chExt cx="997954" cy="436591"/>
            </a:xfrm>
          </p:grpSpPr>
          <p:pic>
            <p:nvPicPr>
              <p:cNvPr id="661" name="Google Shape;661;p57"/>
              <p:cNvPicPr preferRelativeResize="0"/>
              <p:nvPr/>
            </p:nvPicPr>
            <p:blipFill>
              <a:blip r:embed="rId4">
                <a:alphaModFix/>
              </a:blip>
              <a:stretch>
                <a:fillRect/>
              </a:stretch>
            </p:blipFill>
            <p:spPr>
              <a:xfrm>
                <a:off x="1040989" y="2095564"/>
                <a:ext cx="786978" cy="436591"/>
              </a:xfrm>
              <a:prstGeom prst="rect">
                <a:avLst/>
              </a:prstGeom>
              <a:noFill/>
              <a:ln cap="flat" cmpd="sng" w="9525">
                <a:solidFill>
                  <a:srgbClr val="000000"/>
                </a:solidFill>
                <a:prstDash val="solid"/>
                <a:round/>
                <a:headEnd len="sm" w="sm" type="none"/>
                <a:tailEnd len="sm" w="sm" type="none"/>
              </a:ln>
            </p:spPr>
          </p:pic>
          <p:cxnSp>
            <p:nvCxnSpPr>
              <p:cNvPr id="662" name="Google Shape;662;p57"/>
              <p:cNvCxnSpPr>
                <a:stCxn id="659" idx="3"/>
                <a:endCxn id="661" idx="1"/>
              </p:cNvCxnSpPr>
              <p:nvPr/>
            </p:nvCxnSpPr>
            <p:spPr>
              <a:xfrm>
                <a:off x="830013" y="2313859"/>
                <a:ext cx="210900" cy="0"/>
              </a:xfrm>
              <a:prstGeom prst="straightConnector1">
                <a:avLst/>
              </a:prstGeom>
              <a:noFill/>
              <a:ln cap="flat" cmpd="sng" w="9525">
                <a:solidFill>
                  <a:schemeClr val="dk2"/>
                </a:solidFill>
                <a:prstDash val="solid"/>
                <a:round/>
                <a:headEnd len="med" w="med" type="none"/>
                <a:tailEnd len="med" w="med" type="triangle"/>
              </a:ln>
            </p:spPr>
          </p:cxnSp>
        </p:grpSp>
        <p:grpSp>
          <p:nvGrpSpPr>
            <p:cNvPr id="663" name="Google Shape;663;p57"/>
            <p:cNvGrpSpPr/>
            <p:nvPr/>
          </p:nvGrpSpPr>
          <p:grpSpPr>
            <a:xfrm>
              <a:off x="1904167" y="-1866836"/>
              <a:ext cx="731180" cy="598411"/>
              <a:chOff x="1827967" y="2095564"/>
              <a:chExt cx="731180" cy="598411"/>
            </a:xfrm>
          </p:grpSpPr>
          <p:pic>
            <p:nvPicPr>
              <p:cNvPr id="664" name="Google Shape;664;p57"/>
              <p:cNvPicPr preferRelativeResize="0"/>
              <p:nvPr/>
            </p:nvPicPr>
            <p:blipFill>
              <a:blip r:embed="rId5">
                <a:alphaModFix/>
              </a:blip>
              <a:stretch>
                <a:fillRect/>
              </a:stretch>
            </p:blipFill>
            <p:spPr>
              <a:xfrm>
                <a:off x="2107947" y="2095564"/>
                <a:ext cx="440707" cy="238140"/>
              </a:xfrm>
              <a:prstGeom prst="rect">
                <a:avLst/>
              </a:prstGeom>
              <a:noFill/>
              <a:ln cap="flat" cmpd="sng" w="9525">
                <a:solidFill>
                  <a:srgbClr val="000000"/>
                </a:solidFill>
                <a:prstDash val="solid"/>
                <a:round/>
                <a:headEnd len="sm" w="sm" type="none"/>
                <a:tailEnd len="sm" w="sm" type="none"/>
              </a:ln>
            </p:spPr>
          </p:pic>
          <p:pic>
            <p:nvPicPr>
              <p:cNvPr id="665" name="Google Shape;665;p57"/>
              <p:cNvPicPr preferRelativeResize="0"/>
              <p:nvPr/>
            </p:nvPicPr>
            <p:blipFill>
              <a:blip r:embed="rId6">
                <a:alphaModFix/>
              </a:blip>
              <a:stretch>
                <a:fillRect/>
              </a:stretch>
            </p:blipFill>
            <p:spPr>
              <a:xfrm>
                <a:off x="2097454" y="2465757"/>
                <a:ext cx="461694" cy="228218"/>
              </a:xfrm>
              <a:prstGeom prst="rect">
                <a:avLst/>
              </a:prstGeom>
              <a:noFill/>
              <a:ln cap="flat" cmpd="sng" w="9525">
                <a:solidFill>
                  <a:srgbClr val="000000"/>
                </a:solidFill>
                <a:prstDash val="solid"/>
                <a:round/>
                <a:headEnd len="sm" w="sm" type="none"/>
                <a:tailEnd len="sm" w="sm" type="none"/>
              </a:ln>
            </p:spPr>
          </p:pic>
          <p:cxnSp>
            <p:nvCxnSpPr>
              <p:cNvPr id="666" name="Google Shape;666;p57"/>
              <p:cNvCxnSpPr>
                <a:stCxn id="661" idx="3"/>
                <a:endCxn id="664" idx="1"/>
              </p:cNvCxnSpPr>
              <p:nvPr/>
            </p:nvCxnSpPr>
            <p:spPr>
              <a:xfrm flipH="1" rot="10800000">
                <a:off x="1827967" y="2214559"/>
                <a:ext cx="279900" cy="99300"/>
              </a:xfrm>
              <a:prstGeom prst="straightConnector1">
                <a:avLst/>
              </a:prstGeom>
              <a:noFill/>
              <a:ln cap="flat" cmpd="sng" w="9525">
                <a:solidFill>
                  <a:schemeClr val="dk2"/>
                </a:solidFill>
                <a:prstDash val="solid"/>
                <a:round/>
                <a:headEnd len="med" w="med" type="none"/>
                <a:tailEnd len="med" w="med" type="triangle"/>
              </a:ln>
            </p:spPr>
          </p:cxnSp>
          <p:cxnSp>
            <p:nvCxnSpPr>
              <p:cNvPr id="667" name="Google Shape;667;p57"/>
              <p:cNvCxnSpPr>
                <a:stCxn id="661" idx="3"/>
                <a:endCxn id="665" idx="1"/>
              </p:cNvCxnSpPr>
              <p:nvPr/>
            </p:nvCxnSpPr>
            <p:spPr>
              <a:xfrm>
                <a:off x="1827967" y="2313859"/>
                <a:ext cx="269400" cy="266100"/>
              </a:xfrm>
              <a:prstGeom prst="straightConnector1">
                <a:avLst/>
              </a:prstGeom>
              <a:noFill/>
              <a:ln cap="flat" cmpd="sng" w="9525">
                <a:solidFill>
                  <a:schemeClr val="dk2"/>
                </a:solidFill>
                <a:prstDash val="solid"/>
                <a:round/>
                <a:headEnd len="med" w="med" type="none"/>
                <a:tailEnd len="med" w="med" type="triangle"/>
              </a:ln>
            </p:spPr>
          </p:cxnSp>
        </p:grpSp>
        <p:grpSp>
          <p:nvGrpSpPr>
            <p:cNvPr id="668" name="Google Shape;668;p57"/>
            <p:cNvGrpSpPr/>
            <p:nvPr/>
          </p:nvGrpSpPr>
          <p:grpSpPr>
            <a:xfrm>
              <a:off x="2624854" y="-2084450"/>
              <a:ext cx="3022128" cy="701916"/>
              <a:chOff x="2701054" y="1725550"/>
              <a:chExt cx="3022128" cy="701916"/>
            </a:xfrm>
          </p:grpSpPr>
          <p:pic>
            <p:nvPicPr>
              <p:cNvPr id="669" name="Google Shape;669;p57"/>
              <p:cNvPicPr preferRelativeResize="0"/>
              <p:nvPr/>
            </p:nvPicPr>
            <p:blipFill>
              <a:blip r:embed="rId7">
                <a:alphaModFix/>
              </a:blip>
              <a:stretch>
                <a:fillRect/>
              </a:stretch>
            </p:blipFill>
            <p:spPr>
              <a:xfrm>
                <a:off x="3383088" y="1725550"/>
                <a:ext cx="2340094" cy="238125"/>
              </a:xfrm>
              <a:prstGeom prst="rect">
                <a:avLst/>
              </a:prstGeom>
              <a:noFill/>
              <a:ln cap="flat" cmpd="sng" w="9525">
                <a:solidFill>
                  <a:srgbClr val="0000FF"/>
                </a:solidFill>
                <a:prstDash val="solid"/>
                <a:round/>
                <a:headEnd len="sm" w="sm" type="none"/>
                <a:tailEnd len="sm" w="sm" type="none"/>
              </a:ln>
            </p:spPr>
          </p:pic>
          <p:cxnSp>
            <p:nvCxnSpPr>
              <p:cNvPr id="670" name="Google Shape;670;p57"/>
              <p:cNvCxnSpPr>
                <a:stCxn id="664" idx="3"/>
                <a:endCxn id="669" idx="1"/>
              </p:cNvCxnSpPr>
              <p:nvPr/>
            </p:nvCxnSpPr>
            <p:spPr>
              <a:xfrm flipH="1" rot="10800000">
                <a:off x="2701054" y="1844734"/>
                <a:ext cx="681900" cy="217500"/>
              </a:xfrm>
              <a:prstGeom prst="straightConnector1">
                <a:avLst/>
              </a:prstGeom>
              <a:noFill/>
              <a:ln cap="flat" cmpd="sng" w="9525">
                <a:solidFill>
                  <a:schemeClr val="dk2"/>
                </a:solidFill>
                <a:prstDash val="solid"/>
                <a:round/>
                <a:headEnd len="med" w="med" type="none"/>
                <a:tailEnd len="med" w="med" type="triangle"/>
              </a:ln>
            </p:spPr>
          </p:cxnSp>
          <p:cxnSp>
            <p:nvCxnSpPr>
              <p:cNvPr id="671" name="Google Shape;671;p57"/>
              <p:cNvCxnSpPr>
                <a:stCxn id="665" idx="3"/>
                <a:endCxn id="669" idx="1"/>
              </p:cNvCxnSpPr>
              <p:nvPr/>
            </p:nvCxnSpPr>
            <p:spPr>
              <a:xfrm flipH="1" rot="10800000">
                <a:off x="2711547" y="1844566"/>
                <a:ext cx="671400" cy="582900"/>
              </a:xfrm>
              <a:prstGeom prst="straightConnector1">
                <a:avLst/>
              </a:prstGeom>
              <a:noFill/>
              <a:ln cap="flat" cmpd="sng" w="9525">
                <a:solidFill>
                  <a:schemeClr val="dk2"/>
                </a:solidFill>
                <a:prstDash val="solid"/>
                <a:round/>
                <a:headEnd len="med" w="med" type="none"/>
                <a:tailEnd len="med" w="med" type="triangle"/>
              </a:ln>
            </p:spPr>
          </p:cxnSp>
        </p:grpSp>
        <p:grpSp>
          <p:nvGrpSpPr>
            <p:cNvPr id="672" name="Google Shape;672;p57"/>
            <p:cNvGrpSpPr/>
            <p:nvPr/>
          </p:nvGrpSpPr>
          <p:grpSpPr>
            <a:xfrm>
              <a:off x="2624854" y="-1747766"/>
              <a:ext cx="2111162" cy="732179"/>
              <a:chOff x="2548654" y="2443234"/>
              <a:chExt cx="2111162" cy="732179"/>
            </a:xfrm>
          </p:grpSpPr>
          <p:grpSp>
            <p:nvGrpSpPr>
              <p:cNvPr id="673" name="Google Shape;673;p57"/>
              <p:cNvGrpSpPr/>
              <p:nvPr/>
            </p:nvGrpSpPr>
            <p:grpSpPr>
              <a:xfrm>
                <a:off x="3227244" y="2671488"/>
                <a:ext cx="1432572" cy="503925"/>
                <a:chOff x="146363" y="3403800"/>
                <a:chExt cx="4143975" cy="1516020"/>
              </a:xfrm>
            </p:grpSpPr>
            <p:pic>
              <p:nvPicPr>
                <p:cNvPr id="674" name="Google Shape;674;p57"/>
                <p:cNvPicPr preferRelativeResize="0"/>
                <p:nvPr/>
              </p:nvPicPr>
              <p:blipFill>
                <a:blip r:embed="rId11">
                  <a:alphaModFix/>
                </a:blip>
                <a:stretch>
                  <a:fillRect/>
                </a:stretch>
              </p:blipFill>
              <p:spPr>
                <a:xfrm>
                  <a:off x="152400" y="3403800"/>
                  <a:ext cx="3733800" cy="685800"/>
                </a:xfrm>
                <a:prstGeom prst="rect">
                  <a:avLst/>
                </a:prstGeom>
                <a:noFill/>
                <a:ln cap="flat" cmpd="sng" w="9525">
                  <a:solidFill>
                    <a:srgbClr val="FF0000"/>
                  </a:solidFill>
                  <a:prstDash val="solid"/>
                  <a:round/>
                  <a:headEnd len="sm" w="sm" type="none"/>
                  <a:tailEnd len="sm" w="sm" type="none"/>
                </a:ln>
              </p:spPr>
            </p:pic>
            <p:pic>
              <p:nvPicPr>
                <p:cNvPr id="675" name="Google Shape;675;p57"/>
                <p:cNvPicPr preferRelativeResize="0"/>
                <p:nvPr/>
              </p:nvPicPr>
              <p:blipFill>
                <a:blip r:embed="rId12">
                  <a:alphaModFix/>
                </a:blip>
                <a:stretch>
                  <a:fillRect/>
                </a:stretch>
              </p:blipFill>
              <p:spPr>
                <a:xfrm>
                  <a:off x="146363" y="4172838"/>
                  <a:ext cx="4143975" cy="746983"/>
                </a:xfrm>
                <a:prstGeom prst="rect">
                  <a:avLst/>
                </a:prstGeom>
                <a:noFill/>
                <a:ln cap="flat" cmpd="sng" w="9525">
                  <a:solidFill>
                    <a:srgbClr val="FF0000"/>
                  </a:solidFill>
                  <a:prstDash val="solid"/>
                  <a:round/>
                  <a:headEnd len="sm" w="sm" type="none"/>
                  <a:tailEnd len="sm" w="sm" type="none"/>
                </a:ln>
              </p:spPr>
            </p:pic>
          </p:grpSp>
          <p:cxnSp>
            <p:nvCxnSpPr>
              <p:cNvPr id="676" name="Google Shape;676;p57"/>
              <p:cNvCxnSpPr>
                <a:stCxn id="664" idx="3"/>
                <a:endCxn id="674" idx="1"/>
              </p:cNvCxnSpPr>
              <p:nvPr/>
            </p:nvCxnSpPr>
            <p:spPr>
              <a:xfrm>
                <a:off x="2548654" y="2443234"/>
                <a:ext cx="680700" cy="34230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p57"/>
              <p:cNvCxnSpPr>
                <a:stCxn id="665" idx="3"/>
                <a:endCxn id="674" idx="1"/>
              </p:cNvCxnSpPr>
              <p:nvPr/>
            </p:nvCxnSpPr>
            <p:spPr>
              <a:xfrm flipH="1" rot="10800000">
                <a:off x="2559147" y="2785366"/>
                <a:ext cx="670200" cy="23100"/>
              </a:xfrm>
              <a:prstGeom prst="straightConnector1">
                <a:avLst/>
              </a:prstGeom>
              <a:noFill/>
              <a:ln cap="flat" cmpd="sng" w="9525">
                <a:solidFill>
                  <a:schemeClr val="dk2"/>
                </a:solidFill>
                <a:prstDash val="solid"/>
                <a:round/>
                <a:headEnd len="med" w="med" type="none"/>
                <a:tailEnd len="med" w="med" type="triangle"/>
              </a:ln>
            </p:spPr>
          </p:cxnSp>
        </p:grpSp>
        <p:grpSp>
          <p:nvGrpSpPr>
            <p:cNvPr id="678" name="Google Shape;678;p57"/>
            <p:cNvGrpSpPr/>
            <p:nvPr/>
          </p:nvGrpSpPr>
          <p:grpSpPr>
            <a:xfrm>
              <a:off x="4596305" y="-1671900"/>
              <a:ext cx="1614776" cy="503925"/>
              <a:chOff x="4520105" y="2519100"/>
              <a:chExt cx="1614776" cy="503925"/>
            </a:xfrm>
          </p:grpSpPr>
          <p:pic>
            <p:nvPicPr>
              <p:cNvPr id="679" name="Google Shape;679;p57"/>
              <p:cNvPicPr preferRelativeResize="0"/>
              <p:nvPr/>
            </p:nvPicPr>
            <p:blipFill>
              <a:blip r:embed="rId8">
                <a:alphaModFix/>
              </a:blip>
              <a:stretch>
                <a:fillRect/>
              </a:stretch>
            </p:blipFill>
            <p:spPr>
              <a:xfrm>
                <a:off x="5171475" y="2519100"/>
                <a:ext cx="963406" cy="503925"/>
              </a:xfrm>
              <a:prstGeom prst="rect">
                <a:avLst/>
              </a:prstGeom>
              <a:noFill/>
              <a:ln cap="flat" cmpd="sng" w="9525">
                <a:solidFill>
                  <a:srgbClr val="000000"/>
                </a:solidFill>
                <a:prstDash val="solid"/>
                <a:round/>
                <a:headEnd len="sm" w="sm" type="none"/>
                <a:tailEnd len="sm" w="sm" type="none"/>
              </a:ln>
            </p:spPr>
          </p:pic>
          <p:cxnSp>
            <p:nvCxnSpPr>
              <p:cNvPr id="680" name="Google Shape;680;p57"/>
              <p:cNvCxnSpPr>
                <a:stCxn id="674" idx="3"/>
                <a:endCxn id="679" idx="1"/>
              </p:cNvCxnSpPr>
              <p:nvPr/>
            </p:nvCxnSpPr>
            <p:spPr>
              <a:xfrm flipH="1" rot="10800000">
                <a:off x="4520105" y="2771068"/>
                <a:ext cx="651300" cy="14400"/>
              </a:xfrm>
              <a:prstGeom prst="straightConnector1">
                <a:avLst/>
              </a:prstGeom>
              <a:noFill/>
              <a:ln cap="flat" cmpd="sng" w="9525">
                <a:solidFill>
                  <a:schemeClr val="dk2"/>
                </a:solidFill>
                <a:prstDash val="solid"/>
                <a:round/>
                <a:headEnd len="med" w="med" type="none"/>
                <a:tailEnd len="med" w="med" type="triangle"/>
              </a:ln>
            </p:spPr>
          </p:cxnSp>
        </p:grpSp>
        <p:grpSp>
          <p:nvGrpSpPr>
            <p:cNvPr id="681" name="Google Shape;681;p57"/>
            <p:cNvGrpSpPr/>
            <p:nvPr/>
          </p:nvGrpSpPr>
          <p:grpSpPr>
            <a:xfrm>
              <a:off x="6211081" y="-1539868"/>
              <a:ext cx="824723" cy="239860"/>
              <a:chOff x="6134881" y="2651132"/>
              <a:chExt cx="824723" cy="239860"/>
            </a:xfrm>
          </p:grpSpPr>
          <p:pic>
            <p:nvPicPr>
              <p:cNvPr id="682" name="Google Shape;682;p57"/>
              <p:cNvPicPr preferRelativeResize="0"/>
              <p:nvPr/>
            </p:nvPicPr>
            <p:blipFill>
              <a:blip r:embed="rId9">
                <a:alphaModFix/>
              </a:blip>
              <a:stretch>
                <a:fillRect/>
              </a:stretch>
            </p:blipFill>
            <p:spPr>
              <a:xfrm>
                <a:off x="6476353" y="2651132"/>
                <a:ext cx="483251" cy="239860"/>
              </a:xfrm>
              <a:prstGeom prst="rect">
                <a:avLst/>
              </a:prstGeom>
              <a:noFill/>
              <a:ln cap="flat" cmpd="sng" w="9525">
                <a:solidFill>
                  <a:srgbClr val="000000"/>
                </a:solidFill>
                <a:prstDash val="solid"/>
                <a:round/>
                <a:headEnd len="sm" w="sm" type="none"/>
                <a:tailEnd len="sm" w="sm" type="none"/>
              </a:ln>
            </p:spPr>
          </p:pic>
          <p:cxnSp>
            <p:nvCxnSpPr>
              <p:cNvPr id="683" name="Google Shape;683;p57"/>
              <p:cNvCxnSpPr>
                <a:stCxn id="679" idx="3"/>
                <a:endCxn id="682" idx="1"/>
              </p:cNvCxnSpPr>
              <p:nvPr/>
            </p:nvCxnSpPr>
            <p:spPr>
              <a:xfrm>
                <a:off x="6134881" y="2771063"/>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84" name="Google Shape;684;p57"/>
            <p:cNvGrpSpPr/>
            <p:nvPr/>
          </p:nvGrpSpPr>
          <p:grpSpPr>
            <a:xfrm>
              <a:off x="7035804" y="-1539868"/>
              <a:ext cx="1488546" cy="239863"/>
              <a:chOff x="6959604" y="2651132"/>
              <a:chExt cx="1488546" cy="239863"/>
            </a:xfrm>
          </p:grpSpPr>
          <p:pic>
            <p:nvPicPr>
              <p:cNvPr id="685" name="Google Shape;685;p57"/>
              <p:cNvPicPr preferRelativeResize="0"/>
              <p:nvPr/>
            </p:nvPicPr>
            <p:blipFill>
              <a:blip r:embed="rId10">
                <a:alphaModFix/>
              </a:blip>
              <a:stretch>
                <a:fillRect/>
              </a:stretch>
            </p:blipFill>
            <p:spPr>
              <a:xfrm>
                <a:off x="7301086" y="2651132"/>
                <a:ext cx="1147065" cy="239863"/>
              </a:xfrm>
              <a:prstGeom prst="rect">
                <a:avLst/>
              </a:prstGeom>
              <a:noFill/>
              <a:ln cap="flat" cmpd="sng" w="9525">
                <a:solidFill>
                  <a:srgbClr val="0000FF"/>
                </a:solidFill>
                <a:prstDash val="solid"/>
                <a:round/>
                <a:headEnd len="sm" w="sm" type="none"/>
                <a:tailEnd len="sm" w="sm" type="none"/>
              </a:ln>
            </p:spPr>
          </p:pic>
          <p:cxnSp>
            <p:nvCxnSpPr>
              <p:cNvPr id="686" name="Google Shape;686;p57"/>
              <p:cNvCxnSpPr>
                <a:stCxn id="682" idx="3"/>
                <a:endCxn id="685" idx="1"/>
              </p:cNvCxnSpPr>
              <p:nvPr/>
            </p:nvCxnSpPr>
            <p:spPr>
              <a:xfrm>
                <a:off x="6959604" y="2771062"/>
                <a:ext cx="341400" cy="0"/>
              </a:xfrm>
              <a:prstGeom prst="straightConnector1">
                <a:avLst/>
              </a:prstGeom>
              <a:noFill/>
              <a:ln cap="flat" cmpd="sng" w="9525">
                <a:solidFill>
                  <a:schemeClr val="dk2"/>
                </a:solidFill>
                <a:prstDash val="solid"/>
                <a:round/>
                <a:headEnd len="med" w="med" type="none"/>
                <a:tailEnd len="med" w="med" type="triangle"/>
              </a:ln>
            </p:spPr>
          </p:cxnSp>
        </p:grpSp>
        <p:grpSp>
          <p:nvGrpSpPr>
            <p:cNvPr id="687" name="Google Shape;687;p57"/>
            <p:cNvGrpSpPr/>
            <p:nvPr/>
          </p:nvGrpSpPr>
          <p:grpSpPr>
            <a:xfrm>
              <a:off x="3956348" y="-842200"/>
              <a:ext cx="4120532" cy="436500"/>
              <a:chOff x="671700" y="3348796"/>
              <a:chExt cx="7329300" cy="436500"/>
            </a:xfrm>
          </p:grpSpPr>
          <p:cxnSp>
            <p:nvCxnSpPr>
              <p:cNvPr id="688" name="Google Shape;688;p57"/>
              <p:cNvCxnSpPr/>
              <p:nvPr/>
            </p:nvCxnSpPr>
            <p:spPr>
              <a:xfrm rot="10800000">
                <a:off x="671700" y="3423125"/>
                <a:ext cx="7329300" cy="0"/>
              </a:xfrm>
              <a:prstGeom prst="straightConnector1">
                <a:avLst/>
              </a:prstGeom>
              <a:noFill/>
              <a:ln cap="flat" cmpd="sng" w="9525">
                <a:solidFill>
                  <a:srgbClr val="FF0000"/>
                </a:solidFill>
                <a:prstDash val="dash"/>
                <a:round/>
                <a:headEnd len="med" w="med" type="none"/>
                <a:tailEnd len="med" w="med" type="triangle"/>
              </a:ln>
            </p:spPr>
          </p:cxnSp>
          <p:sp>
            <p:nvSpPr>
              <p:cNvPr id="689" name="Google Shape;689;p57"/>
              <p:cNvSpPr txBox="1"/>
              <p:nvPr/>
            </p:nvSpPr>
            <p:spPr>
              <a:xfrm>
                <a:off x="2473021" y="3348796"/>
                <a:ext cx="45834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 Propagation of Error</a:t>
                </a:r>
                <a:endParaRPr/>
              </a:p>
            </p:txBody>
          </p:sp>
        </p:grpSp>
      </p:grpSp>
      <p:pic>
        <p:nvPicPr>
          <p:cNvPr id="690" name="Google Shape;690;p57"/>
          <p:cNvPicPr preferRelativeResize="0"/>
          <p:nvPr/>
        </p:nvPicPr>
        <p:blipFill>
          <a:blip r:embed="rId13">
            <a:alphaModFix/>
          </a:blip>
          <a:stretch>
            <a:fillRect/>
          </a:stretch>
        </p:blipFill>
        <p:spPr>
          <a:xfrm>
            <a:off x="2896245" y="2361263"/>
            <a:ext cx="1711839" cy="239875"/>
          </a:xfrm>
          <a:prstGeom prst="rect">
            <a:avLst/>
          </a:prstGeom>
          <a:noFill/>
          <a:ln cap="flat" cmpd="sng" w="9525">
            <a:solidFill>
              <a:srgbClr val="FF0000"/>
            </a:solidFill>
            <a:prstDash val="solid"/>
            <a:round/>
            <a:headEnd len="sm" w="sm" type="none"/>
            <a:tailEnd len="sm" w="sm" type="none"/>
          </a:ln>
        </p:spPr>
      </p:pic>
      <p:grpSp>
        <p:nvGrpSpPr>
          <p:cNvPr id="691" name="Google Shape;691;p57"/>
          <p:cNvGrpSpPr/>
          <p:nvPr/>
        </p:nvGrpSpPr>
        <p:grpSpPr>
          <a:xfrm>
            <a:off x="2548654" y="1528834"/>
            <a:ext cx="1787721" cy="832428"/>
            <a:chOff x="2548654" y="1528834"/>
            <a:chExt cx="1787721" cy="832428"/>
          </a:xfrm>
        </p:grpSpPr>
        <p:pic>
          <p:nvPicPr>
            <p:cNvPr id="648" name="Google Shape;648;p57"/>
            <p:cNvPicPr preferRelativeResize="0"/>
            <p:nvPr/>
          </p:nvPicPr>
          <p:blipFill>
            <a:blip r:embed="rId14">
              <a:alphaModFix/>
            </a:blip>
            <a:stretch>
              <a:fillRect/>
            </a:stretch>
          </p:blipFill>
          <p:spPr>
            <a:xfrm>
              <a:off x="3169710" y="1732246"/>
              <a:ext cx="1166665" cy="239875"/>
            </a:xfrm>
            <a:prstGeom prst="rect">
              <a:avLst/>
            </a:prstGeom>
            <a:noFill/>
            <a:ln cap="flat" cmpd="sng" w="9525">
              <a:solidFill>
                <a:srgbClr val="000000"/>
              </a:solidFill>
              <a:prstDash val="solid"/>
              <a:round/>
              <a:headEnd len="sm" w="sm" type="none"/>
              <a:tailEnd len="sm" w="sm" type="none"/>
            </a:ln>
          </p:spPr>
        </p:pic>
        <p:cxnSp>
          <p:nvCxnSpPr>
            <p:cNvPr id="692" name="Google Shape;692;p57"/>
            <p:cNvCxnSpPr>
              <a:stCxn id="690" idx="0"/>
              <a:endCxn id="648" idx="2"/>
            </p:cNvCxnSpPr>
            <p:nvPr/>
          </p:nvCxnSpPr>
          <p:spPr>
            <a:xfrm flipH="1" rot="10800000">
              <a:off x="3752164" y="1972163"/>
              <a:ext cx="900" cy="3891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57"/>
            <p:cNvCxnSpPr>
              <a:stCxn id="637" idx="3"/>
              <a:endCxn id="648" idx="1"/>
            </p:cNvCxnSpPr>
            <p:nvPr/>
          </p:nvCxnSpPr>
          <p:spPr>
            <a:xfrm>
              <a:off x="2548654" y="1528834"/>
              <a:ext cx="621000" cy="3234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57"/>
            <p:cNvCxnSpPr>
              <a:stCxn id="638" idx="3"/>
              <a:endCxn id="648" idx="1"/>
            </p:cNvCxnSpPr>
            <p:nvPr/>
          </p:nvCxnSpPr>
          <p:spPr>
            <a:xfrm flipH="1" rot="10800000">
              <a:off x="2559147" y="1852066"/>
              <a:ext cx="610500" cy="420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1 - </a:t>
            </a:r>
            <a:r>
              <a:rPr lang="en"/>
              <a:t>Re-writing gradient as expectation</a:t>
            </a:r>
            <a:endParaRPr/>
          </a:p>
        </p:txBody>
      </p:sp>
      <p:pic>
        <p:nvPicPr>
          <p:cNvPr id="705" name="Google Shape;705;p59"/>
          <p:cNvPicPr preferRelativeResize="0"/>
          <p:nvPr/>
        </p:nvPicPr>
        <p:blipFill>
          <a:blip r:embed="rId3">
            <a:alphaModFix/>
          </a:blip>
          <a:stretch>
            <a:fillRect/>
          </a:stretch>
        </p:blipFill>
        <p:spPr>
          <a:xfrm>
            <a:off x="586775" y="1406700"/>
            <a:ext cx="7827749" cy="2991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2 - When can we do reparameterization ?</a:t>
            </a:r>
            <a:endParaRPr/>
          </a:p>
        </p:txBody>
      </p:sp>
      <p:pic>
        <p:nvPicPr>
          <p:cNvPr id="711" name="Google Shape;711;p60"/>
          <p:cNvPicPr preferRelativeResize="0"/>
          <p:nvPr/>
        </p:nvPicPr>
        <p:blipFill>
          <a:blip r:embed="rId3">
            <a:alphaModFix/>
          </a:blip>
          <a:stretch>
            <a:fillRect/>
          </a:stretch>
        </p:blipFill>
        <p:spPr>
          <a:xfrm>
            <a:off x="279950" y="1295600"/>
            <a:ext cx="8330653" cy="33036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3 - Computation on Slide 28</a:t>
            </a:r>
            <a:endParaRPr/>
          </a:p>
        </p:txBody>
      </p:sp>
      <p:pic>
        <p:nvPicPr>
          <p:cNvPr descr="\log p_{\theta}(x^{(i)}) = \log\left(\frac{p_{\theta}(x^{(i)},z)}{p_{\theta}(z|x^{(i)})}\right) = \log p_{\theta}(x^{(i)},z) - \log p_{\theta}(z | x^{(i)})" id="717" name="Google Shape;717;p61" title="MathEquation,#000000"/>
          <p:cNvPicPr preferRelativeResize="0"/>
          <p:nvPr/>
        </p:nvPicPr>
        <p:blipFill>
          <a:blip r:embed="rId3">
            <a:alphaModFix/>
          </a:blip>
          <a:stretch>
            <a:fillRect/>
          </a:stretch>
        </p:blipFill>
        <p:spPr>
          <a:xfrm>
            <a:off x="688550" y="1102600"/>
            <a:ext cx="7582090" cy="635000"/>
          </a:xfrm>
          <a:prstGeom prst="rect">
            <a:avLst/>
          </a:prstGeom>
          <a:noFill/>
          <a:ln>
            <a:noFill/>
          </a:ln>
        </p:spPr>
      </p:pic>
      <p:pic>
        <p:nvPicPr>
          <p:cNvPr descr="= \mathbb{E}_{q_{\phi}(z|x^{(i)})}[ \log p_{\theta}(x^{(i)},z) - \log p_{\theta}(z | x^{(i)})]" id="718" name="Google Shape;718;p61" title="MathEquation,#000000"/>
          <p:cNvPicPr preferRelativeResize="0"/>
          <p:nvPr/>
        </p:nvPicPr>
        <p:blipFill>
          <a:blip r:embed="rId4">
            <a:alphaModFix/>
          </a:blip>
          <a:stretch>
            <a:fillRect/>
          </a:stretch>
        </p:blipFill>
        <p:spPr>
          <a:xfrm>
            <a:off x="2186775" y="1737600"/>
            <a:ext cx="4938888" cy="444500"/>
          </a:xfrm>
          <a:prstGeom prst="rect">
            <a:avLst/>
          </a:prstGeom>
          <a:noFill/>
          <a:ln>
            <a:noFill/>
          </a:ln>
        </p:spPr>
      </p:pic>
      <p:pic>
        <p:nvPicPr>
          <p:cNvPr descr="= \mathbb{E}_{q_{\phi}(z|x^{(i)})}[-\log q_{\phi}(z|x^{(i)}) + \log p_{\theta}(x^{(i)},z)] " id="719" name="Google Shape;719;p61" title="MathEquation,#000000"/>
          <p:cNvPicPr preferRelativeResize="0"/>
          <p:nvPr/>
        </p:nvPicPr>
        <p:blipFill>
          <a:blip r:embed="rId5">
            <a:alphaModFix/>
          </a:blip>
          <a:stretch>
            <a:fillRect/>
          </a:stretch>
        </p:blipFill>
        <p:spPr>
          <a:xfrm>
            <a:off x="2186775" y="2230888"/>
            <a:ext cx="5153624" cy="444500"/>
          </a:xfrm>
          <a:prstGeom prst="rect">
            <a:avLst/>
          </a:prstGeom>
          <a:noFill/>
          <a:ln>
            <a:noFill/>
          </a:ln>
        </p:spPr>
      </p:pic>
      <p:pic>
        <p:nvPicPr>
          <p:cNvPr descr=" +  \mathbb{E}_{q_{\phi}(z|x^{(i)})}[ \log q_{\phi}(z|x^{(i)})- \log p_{\theta}(z | x^{(i)})]" id="720" name="Google Shape;720;p61" title="MathEquation,#000000"/>
          <p:cNvPicPr preferRelativeResize="0"/>
          <p:nvPr/>
        </p:nvPicPr>
        <p:blipFill>
          <a:blip r:embed="rId6">
            <a:alphaModFix/>
          </a:blip>
          <a:stretch>
            <a:fillRect/>
          </a:stretch>
        </p:blipFill>
        <p:spPr>
          <a:xfrm>
            <a:off x="2470125" y="2639613"/>
            <a:ext cx="4805406" cy="444500"/>
          </a:xfrm>
          <a:prstGeom prst="rect">
            <a:avLst/>
          </a:prstGeom>
          <a:noFill/>
          <a:ln>
            <a:noFill/>
          </a:ln>
        </p:spPr>
      </p:pic>
      <p:pic>
        <p:nvPicPr>
          <p:cNvPr descr="= \mathcal{L}(\theta,\phi;x^{(i)}) + D_{KL}(q_{\phi}(z|x^{(i)}) \| p_{\theta}(z | x^{(i)}))" id="721" name="Google Shape;721;p61" title="MathEquation,#000000"/>
          <p:cNvPicPr preferRelativeResize="0"/>
          <p:nvPr/>
        </p:nvPicPr>
        <p:blipFill>
          <a:blip r:embed="rId7">
            <a:alphaModFix/>
          </a:blip>
          <a:stretch>
            <a:fillRect/>
          </a:stretch>
        </p:blipFill>
        <p:spPr>
          <a:xfrm>
            <a:off x="2186775" y="4217675"/>
            <a:ext cx="5255172" cy="381000"/>
          </a:xfrm>
          <a:prstGeom prst="rect">
            <a:avLst/>
          </a:prstGeom>
          <a:noFill/>
          <a:ln>
            <a:noFill/>
          </a:ln>
        </p:spPr>
      </p:pic>
      <p:pic>
        <p:nvPicPr>
          <p:cNvPr descr="= \mathbb{E}_{q_{\phi}(z|x^{(i)})}[-\log q_{\phi}(z|x^{(i)}) + \log p_{\theta}(x^{(i)},z)] " id="722" name="Google Shape;722;p61" title="MathEquation,#000000"/>
          <p:cNvPicPr preferRelativeResize="0"/>
          <p:nvPr/>
        </p:nvPicPr>
        <p:blipFill>
          <a:blip r:embed="rId5">
            <a:alphaModFix/>
          </a:blip>
          <a:stretch>
            <a:fillRect/>
          </a:stretch>
        </p:blipFill>
        <p:spPr>
          <a:xfrm>
            <a:off x="2186775" y="3052625"/>
            <a:ext cx="5153624" cy="444500"/>
          </a:xfrm>
          <a:prstGeom prst="rect">
            <a:avLst/>
          </a:prstGeom>
          <a:noFill/>
          <a:ln>
            <a:noFill/>
          </a:ln>
        </p:spPr>
      </p:pic>
      <p:pic>
        <p:nvPicPr>
          <p:cNvPr descr="+\mathbb{E}_{q_{\phi}(z | x^{(i)})}\log\left(\frac{q_{\phi}(z|x^{(i)})}{p_{\theta}(z|x^{(i)})}\right)" id="723" name="Google Shape;723;p61" title="MathEquation,#000000"/>
          <p:cNvPicPr preferRelativeResize="0"/>
          <p:nvPr/>
        </p:nvPicPr>
        <p:blipFill>
          <a:blip r:embed="rId8">
            <a:alphaModFix/>
          </a:blip>
          <a:stretch>
            <a:fillRect/>
          </a:stretch>
        </p:blipFill>
        <p:spPr>
          <a:xfrm>
            <a:off x="2470125" y="3455675"/>
            <a:ext cx="3063316" cy="76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Autoencoder uses</a:t>
            </a:r>
            <a:endParaRPr/>
          </a:p>
        </p:txBody>
      </p:sp>
      <p:pic>
        <p:nvPicPr>
          <p:cNvPr id="80" name="Google Shape;80;p17"/>
          <p:cNvPicPr preferRelativeResize="0"/>
          <p:nvPr/>
        </p:nvPicPr>
        <p:blipFill>
          <a:blip r:embed="rId3">
            <a:alphaModFix/>
          </a:blip>
          <a:stretch>
            <a:fillRect/>
          </a:stretch>
        </p:blipFill>
        <p:spPr>
          <a:xfrm>
            <a:off x="3664752" y="1133375"/>
            <a:ext cx="5339970" cy="3052323"/>
          </a:xfrm>
          <a:prstGeom prst="rect">
            <a:avLst/>
          </a:prstGeom>
          <a:noFill/>
          <a:ln>
            <a:noFill/>
          </a:ln>
        </p:spPr>
      </p:pic>
      <p:sp>
        <p:nvSpPr>
          <p:cNvPr id="81" name="Google Shape;81;p17"/>
          <p:cNvSpPr txBox="1"/>
          <p:nvPr>
            <p:ph idx="1" type="body"/>
          </p:nvPr>
        </p:nvSpPr>
        <p:spPr>
          <a:xfrm>
            <a:off x="311700" y="1389600"/>
            <a:ext cx="30684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Find compressed space for efficient transmission of signals (bottleneck)</a:t>
            </a:r>
            <a:endParaRPr sz="1400"/>
          </a:p>
          <a:p>
            <a:pPr indent="-317500" lvl="0" marL="457200" rtl="0" algn="l">
              <a:spcBef>
                <a:spcPts val="0"/>
              </a:spcBef>
              <a:spcAft>
                <a:spcPts val="0"/>
              </a:spcAft>
              <a:buSzPts val="1400"/>
              <a:buChar char="●"/>
            </a:pPr>
            <a:r>
              <a:rPr lang="en" sz="1400"/>
              <a:t>Denoising: train on noiseless reconstructio</a:t>
            </a:r>
            <a:r>
              <a:rPr lang="en" sz="1400"/>
              <a:t>n</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Appendix 4 - Computation on Slide 31 </a:t>
            </a:r>
            <a:endParaRPr/>
          </a:p>
        </p:txBody>
      </p:sp>
      <p:pic>
        <p:nvPicPr>
          <p:cNvPr descr="=  -D_{KL}(q_{\phi}(z | x^{(i)}) \| p_{\theta}(z)) + \mathbb{E}_{q_{\phi}(z | x^{(i)})}[\log p_{\theta}(x^{(i)} | z)] " id="729" name="Google Shape;729;p62" title="MathEquation,#000000"/>
          <p:cNvPicPr preferRelativeResize="0"/>
          <p:nvPr/>
        </p:nvPicPr>
        <p:blipFill>
          <a:blip r:embed="rId3">
            <a:alphaModFix/>
          </a:blip>
          <a:stretch>
            <a:fillRect/>
          </a:stretch>
        </p:blipFill>
        <p:spPr>
          <a:xfrm>
            <a:off x="461975" y="1201175"/>
            <a:ext cx="5347368" cy="381000"/>
          </a:xfrm>
          <a:prstGeom prst="rect">
            <a:avLst/>
          </a:prstGeom>
          <a:noFill/>
          <a:ln>
            <a:noFill/>
          </a:ln>
        </p:spPr>
      </p:pic>
      <p:pic>
        <p:nvPicPr>
          <p:cNvPr descr="= -\mathbb{E}_{q_{\phi}(z|x^{(i)})}\left[\log\left(\frac{q_{\phi}(z|x^{(i)})}{p_{\theta}(z)}\right)\right] + \mathbb{E}_{q_{\phi}(z|x^{(i)})}[\log p_{\theta}(x^{(i)}|z)]" id="730" name="Google Shape;730;p62" title="MathEquation,#000000"/>
          <p:cNvPicPr preferRelativeResize="0"/>
          <p:nvPr/>
        </p:nvPicPr>
        <p:blipFill>
          <a:blip r:embed="rId4">
            <a:alphaModFix/>
          </a:blip>
          <a:stretch>
            <a:fillRect/>
          </a:stretch>
        </p:blipFill>
        <p:spPr>
          <a:xfrm>
            <a:off x="461975" y="1626200"/>
            <a:ext cx="5707866" cy="635000"/>
          </a:xfrm>
          <a:prstGeom prst="rect">
            <a:avLst/>
          </a:prstGeom>
          <a:noFill/>
          <a:ln>
            <a:noFill/>
          </a:ln>
        </p:spPr>
      </p:pic>
      <p:pic>
        <p:nvPicPr>
          <p:cNvPr descr="= -\mathbb{E}_{q_{\phi}(z|x^{(i)})}\left[\log q_{\phi}(z|x^{(i)}) - \log p_{\theta}(z)\right] + \mathbb{E}_{q_{\phi}(z|x^{(i)})}[\log p_{\theta}(x^{(i)}|z)]" id="731" name="Google Shape;731;p62" title="MathEquation,#000000"/>
          <p:cNvPicPr preferRelativeResize="0"/>
          <p:nvPr/>
        </p:nvPicPr>
        <p:blipFill>
          <a:blip r:embed="rId5">
            <a:alphaModFix/>
          </a:blip>
          <a:stretch>
            <a:fillRect/>
          </a:stretch>
        </p:blipFill>
        <p:spPr>
          <a:xfrm>
            <a:off x="461975" y="2381250"/>
            <a:ext cx="6626086" cy="381000"/>
          </a:xfrm>
          <a:prstGeom prst="rect">
            <a:avLst/>
          </a:prstGeom>
          <a:noFill/>
          <a:ln>
            <a:noFill/>
          </a:ln>
        </p:spPr>
      </p:pic>
      <p:pic>
        <p:nvPicPr>
          <p:cNvPr descr="= \mathbb{E}_{q_{\phi}(z|x^{(i)})}[-\log q_{\phi}(z|x^{(i)}) + \log p_{\theta}(z) + \log p_{\theta}(x^{(i)}|z)]" id="732" name="Google Shape;732;p62" title="MathEquation,#000000"/>
          <p:cNvPicPr preferRelativeResize="0"/>
          <p:nvPr/>
        </p:nvPicPr>
        <p:blipFill>
          <a:blip r:embed="rId6">
            <a:alphaModFix/>
          </a:blip>
          <a:stretch>
            <a:fillRect/>
          </a:stretch>
        </p:blipFill>
        <p:spPr>
          <a:xfrm>
            <a:off x="461975" y="2932100"/>
            <a:ext cx="5541818" cy="381000"/>
          </a:xfrm>
          <a:prstGeom prst="rect">
            <a:avLst/>
          </a:prstGeom>
          <a:noFill/>
          <a:ln>
            <a:noFill/>
          </a:ln>
        </p:spPr>
      </p:pic>
      <p:pic>
        <p:nvPicPr>
          <p:cNvPr descr="= \mathbb{E}_{q_{\phi}(z|x^{(i)})}[-\log q_{\phi}(z|x^{(i)}) + \log (p_{\theta}(z)p_{\theta}(x^{(i)}|z))]" id="733" name="Google Shape;733;p62" title="MathEquation,#000000"/>
          <p:cNvPicPr preferRelativeResize="0"/>
          <p:nvPr/>
        </p:nvPicPr>
        <p:blipFill>
          <a:blip r:embed="rId7">
            <a:alphaModFix/>
          </a:blip>
          <a:stretch>
            <a:fillRect/>
          </a:stretch>
        </p:blipFill>
        <p:spPr>
          <a:xfrm>
            <a:off x="461975" y="3482950"/>
            <a:ext cx="5080000" cy="381000"/>
          </a:xfrm>
          <a:prstGeom prst="rect">
            <a:avLst/>
          </a:prstGeom>
          <a:noFill/>
          <a:ln>
            <a:noFill/>
          </a:ln>
        </p:spPr>
      </p:pic>
      <p:pic>
        <p:nvPicPr>
          <p:cNvPr descr="= \mathbb{E}_{q_{\phi}(z|x^{(i)})}[-\log q_{\phi}(z|x^{(i)}) + \log p_{\theta}(x^{(i)},z)]" id="734" name="Google Shape;734;p62" title="MathEquation,#000000"/>
          <p:cNvPicPr preferRelativeResize="0"/>
          <p:nvPr/>
        </p:nvPicPr>
        <p:blipFill>
          <a:blip r:embed="rId8">
            <a:alphaModFix/>
          </a:blip>
          <a:stretch>
            <a:fillRect/>
          </a:stretch>
        </p:blipFill>
        <p:spPr>
          <a:xfrm>
            <a:off x="461975" y="3984000"/>
            <a:ext cx="4417392" cy="381000"/>
          </a:xfrm>
          <a:prstGeom prst="rect">
            <a:avLst/>
          </a:prstGeom>
          <a:noFill/>
          <a:ln>
            <a:noFill/>
          </a:ln>
        </p:spPr>
      </p:pic>
      <p:pic>
        <p:nvPicPr>
          <p:cNvPr descr="= \mathcal{L}(\theta,\phi; x^{(i)})" id="735" name="Google Shape;735;p62" title="MathEquation,#000000"/>
          <p:cNvPicPr preferRelativeResize="0"/>
          <p:nvPr/>
        </p:nvPicPr>
        <p:blipFill>
          <a:blip r:embed="rId9">
            <a:alphaModFix/>
          </a:blip>
          <a:stretch>
            <a:fillRect/>
          </a:stretch>
        </p:blipFill>
        <p:spPr>
          <a:xfrm>
            <a:off x="461975" y="4485050"/>
            <a:ext cx="1702794" cy="381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Autoencoder Variational Bayes Algorithm</a:t>
            </a:r>
            <a:endParaRPr/>
          </a:p>
        </p:txBody>
      </p:sp>
      <p:pic>
        <p:nvPicPr>
          <p:cNvPr id="741" name="Google Shape;741;p63"/>
          <p:cNvPicPr preferRelativeResize="0"/>
          <p:nvPr/>
        </p:nvPicPr>
        <p:blipFill>
          <a:blip r:embed="rId3">
            <a:alphaModFix/>
          </a:blip>
          <a:stretch>
            <a:fillRect/>
          </a:stretch>
        </p:blipFill>
        <p:spPr>
          <a:xfrm>
            <a:off x="1723525" y="1695450"/>
            <a:ext cx="5295900" cy="175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Autoencoder uses</a:t>
            </a:r>
            <a:endParaRPr/>
          </a:p>
        </p:txBody>
      </p:sp>
      <p:pic>
        <p:nvPicPr>
          <p:cNvPr id="87" name="Google Shape;87;p18"/>
          <p:cNvPicPr preferRelativeResize="0"/>
          <p:nvPr/>
        </p:nvPicPr>
        <p:blipFill>
          <a:blip r:embed="rId3">
            <a:alphaModFix/>
          </a:blip>
          <a:stretch>
            <a:fillRect/>
          </a:stretch>
        </p:blipFill>
        <p:spPr>
          <a:xfrm>
            <a:off x="3664752" y="1133375"/>
            <a:ext cx="5339970" cy="3052323"/>
          </a:xfrm>
          <a:prstGeom prst="rect">
            <a:avLst/>
          </a:prstGeom>
          <a:noFill/>
          <a:ln>
            <a:noFill/>
          </a:ln>
        </p:spPr>
      </p:pic>
      <p:sp>
        <p:nvSpPr>
          <p:cNvPr id="88" name="Google Shape;88;p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Find compressed space for efficient transmission of signals (bottleneck)</a:t>
            </a:r>
            <a:endParaRPr/>
          </a:p>
          <a:p>
            <a:pPr indent="-304800" lvl="0" marL="457200" rtl="0" algn="l">
              <a:spcBef>
                <a:spcPts val="0"/>
              </a:spcBef>
              <a:spcAft>
                <a:spcPts val="0"/>
              </a:spcAft>
              <a:buSzPts val="1200"/>
              <a:buChar char="●"/>
            </a:pPr>
            <a:r>
              <a:rPr lang="en"/>
              <a:t>Denoising: train on noiseless reconstruction</a:t>
            </a:r>
            <a:endParaRPr/>
          </a:p>
        </p:txBody>
      </p:sp>
      <p:sp>
        <p:nvSpPr>
          <p:cNvPr id="89" name="Google Shape;89;p18"/>
          <p:cNvSpPr txBox="1"/>
          <p:nvPr/>
        </p:nvSpPr>
        <p:spPr>
          <a:xfrm>
            <a:off x="311700" y="3453500"/>
            <a:ext cx="33801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What if we want to create </a:t>
            </a:r>
            <a:r>
              <a:rPr b="1" i="1" lang="en">
                <a:solidFill>
                  <a:srgbClr val="FF0000"/>
                </a:solidFill>
              </a:rPr>
              <a:t>novel</a:t>
            </a:r>
            <a:r>
              <a:rPr lang="en">
                <a:solidFill>
                  <a:srgbClr val="FF0000"/>
                </a:solidFill>
              </a:rPr>
              <a:t> outputs instead of just reconstructions?</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159300" y="445025"/>
            <a:ext cx="898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setup: Goals of the variational autoencoder (VAE)</a:t>
            </a:r>
            <a:endParaRPr/>
          </a:p>
        </p:txBody>
      </p:sp>
      <p:grpSp>
        <p:nvGrpSpPr>
          <p:cNvPr id="95" name="Google Shape;95;p19"/>
          <p:cNvGrpSpPr/>
          <p:nvPr/>
        </p:nvGrpSpPr>
        <p:grpSpPr>
          <a:xfrm>
            <a:off x="416016" y="1487066"/>
            <a:ext cx="2504658" cy="2533042"/>
            <a:chOff x="3289925" y="1665500"/>
            <a:chExt cx="1654550" cy="1673300"/>
          </a:xfrm>
        </p:grpSpPr>
        <p:pic>
          <p:nvPicPr>
            <p:cNvPr id="96" name="Google Shape;96;p19"/>
            <p:cNvPicPr preferRelativeResize="0"/>
            <p:nvPr/>
          </p:nvPicPr>
          <p:blipFill>
            <a:blip r:embed="rId3">
              <a:alphaModFix/>
            </a:blip>
            <a:stretch>
              <a:fillRect/>
            </a:stretch>
          </p:blipFill>
          <p:spPr>
            <a:xfrm>
              <a:off x="3289925" y="2264025"/>
              <a:ext cx="476250" cy="476250"/>
            </a:xfrm>
            <a:prstGeom prst="rect">
              <a:avLst/>
            </a:prstGeom>
            <a:noFill/>
            <a:ln>
              <a:noFill/>
            </a:ln>
          </p:spPr>
        </p:pic>
        <p:pic>
          <p:nvPicPr>
            <p:cNvPr id="97" name="Google Shape;97;p19"/>
            <p:cNvPicPr preferRelativeResize="0"/>
            <p:nvPr/>
          </p:nvPicPr>
          <p:blipFill>
            <a:blip r:embed="rId4">
              <a:alphaModFix/>
            </a:blip>
            <a:stretch>
              <a:fillRect/>
            </a:stretch>
          </p:blipFill>
          <p:spPr>
            <a:xfrm>
              <a:off x="4468225" y="1665500"/>
              <a:ext cx="476250" cy="476250"/>
            </a:xfrm>
            <a:prstGeom prst="rect">
              <a:avLst/>
            </a:prstGeom>
            <a:noFill/>
            <a:ln>
              <a:noFill/>
            </a:ln>
          </p:spPr>
        </p:pic>
        <p:pic>
          <p:nvPicPr>
            <p:cNvPr id="98" name="Google Shape;98;p19"/>
            <p:cNvPicPr preferRelativeResize="0"/>
            <p:nvPr/>
          </p:nvPicPr>
          <p:blipFill>
            <a:blip r:embed="rId5">
              <a:alphaModFix/>
            </a:blip>
            <a:stretch>
              <a:fillRect/>
            </a:stretch>
          </p:blipFill>
          <p:spPr>
            <a:xfrm>
              <a:off x="3879075" y="2264025"/>
              <a:ext cx="476250" cy="476250"/>
            </a:xfrm>
            <a:prstGeom prst="rect">
              <a:avLst/>
            </a:prstGeom>
            <a:noFill/>
            <a:ln>
              <a:noFill/>
            </a:ln>
          </p:spPr>
        </p:pic>
        <p:pic>
          <p:nvPicPr>
            <p:cNvPr id="99" name="Google Shape;99;p19"/>
            <p:cNvPicPr preferRelativeResize="0"/>
            <p:nvPr/>
          </p:nvPicPr>
          <p:blipFill>
            <a:blip r:embed="rId6">
              <a:alphaModFix/>
            </a:blip>
            <a:stretch>
              <a:fillRect/>
            </a:stretch>
          </p:blipFill>
          <p:spPr>
            <a:xfrm>
              <a:off x="3879075" y="1665500"/>
              <a:ext cx="476250" cy="476250"/>
            </a:xfrm>
            <a:prstGeom prst="rect">
              <a:avLst/>
            </a:prstGeom>
            <a:noFill/>
            <a:ln>
              <a:noFill/>
            </a:ln>
          </p:spPr>
        </p:pic>
        <p:pic>
          <p:nvPicPr>
            <p:cNvPr id="100" name="Google Shape;100;p19"/>
            <p:cNvPicPr preferRelativeResize="0"/>
            <p:nvPr/>
          </p:nvPicPr>
          <p:blipFill>
            <a:blip r:embed="rId7">
              <a:alphaModFix/>
            </a:blip>
            <a:stretch>
              <a:fillRect/>
            </a:stretch>
          </p:blipFill>
          <p:spPr>
            <a:xfrm>
              <a:off x="3289925" y="2840700"/>
              <a:ext cx="476250" cy="476250"/>
            </a:xfrm>
            <a:prstGeom prst="rect">
              <a:avLst/>
            </a:prstGeom>
            <a:noFill/>
            <a:ln>
              <a:noFill/>
            </a:ln>
          </p:spPr>
        </p:pic>
        <p:pic>
          <p:nvPicPr>
            <p:cNvPr id="101" name="Google Shape;101;p19"/>
            <p:cNvPicPr preferRelativeResize="0"/>
            <p:nvPr/>
          </p:nvPicPr>
          <p:blipFill>
            <a:blip r:embed="rId8">
              <a:alphaModFix/>
            </a:blip>
            <a:stretch>
              <a:fillRect/>
            </a:stretch>
          </p:blipFill>
          <p:spPr>
            <a:xfrm>
              <a:off x="4468225" y="2840700"/>
              <a:ext cx="476250" cy="476250"/>
            </a:xfrm>
            <a:prstGeom prst="rect">
              <a:avLst/>
            </a:prstGeom>
            <a:noFill/>
            <a:ln>
              <a:noFill/>
            </a:ln>
          </p:spPr>
        </p:pic>
        <p:pic>
          <p:nvPicPr>
            <p:cNvPr id="102" name="Google Shape;102;p19"/>
            <p:cNvPicPr preferRelativeResize="0"/>
            <p:nvPr/>
          </p:nvPicPr>
          <p:blipFill>
            <a:blip r:embed="rId9">
              <a:alphaModFix/>
            </a:blip>
            <a:stretch>
              <a:fillRect/>
            </a:stretch>
          </p:blipFill>
          <p:spPr>
            <a:xfrm>
              <a:off x="3289925" y="1665500"/>
              <a:ext cx="476250" cy="476250"/>
            </a:xfrm>
            <a:prstGeom prst="rect">
              <a:avLst/>
            </a:prstGeom>
            <a:noFill/>
            <a:ln>
              <a:noFill/>
            </a:ln>
          </p:spPr>
        </p:pic>
        <p:pic>
          <p:nvPicPr>
            <p:cNvPr id="103" name="Google Shape;103;p19"/>
            <p:cNvPicPr preferRelativeResize="0"/>
            <p:nvPr/>
          </p:nvPicPr>
          <p:blipFill>
            <a:blip r:embed="rId10">
              <a:alphaModFix/>
            </a:blip>
            <a:stretch>
              <a:fillRect/>
            </a:stretch>
          </p:blipFill>
          <p:spPr>
            <a:xfrm>
              <a:off x="4468225" y="2264025"/>
              <a:ext cx="476250" cy="476250"/>
            </a:xfrm>
            <a:prstGeom prst="rect">
              <a:avLst/>
            </a:prstGeom>
            <a:noFill/>
            <a:ln>
              <a:noFill/>
            </a:ln>
          </p:spPr>
        </p:pic>
        <p:pic>
          <p:nvPicPr>
            <p:cNvPr id="104" name="Google Shape;104;p19"/>
            <p:cNvPicPr preferRelativeResize="0"/>
            <p:nvPr/>
          </p:nvPicPr>
          <p:blipFill>
            <a:blip r:embed="rId11">
              <a:alphaModFix/>
            </a:blip>
            <a:stretch>
              <a:fillRect/>
            </a:stretch>
          </p:blipFill>
          <p:spPr>
            <a:xfrm>
              <a:off x="3879075" y="2862550"/>
              <a:ext cx="476250" cy="476250"/>
            </a:xfrm>
            <a:prstGeom prst="rect">
              <a:avLst/>
            </a:prstGeom>
            <a:noFill/>
            <a:ln>
              <a:noFill/>
            </a:ln>
          </p:spPr>
        </p:pic>
      </p:grpSp>
      <p:sp>
        <p:nvSpPr>
          <p:cNvPr id="105" name="Google Shape;105;p19"/>
          <p:cNvSpPr/>
          <p:nvPr/>
        </p:nvSpPr>
        <p:spPr>
          <a:xfrm>
            <a:off x="3435125" y="1873700"/>
            <a:ext cx="3582000" cy="1836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nvSpPr>
        <p:spPr>
          <a:xfrm>
            <a:off x="3655575" y="2483600"/>
            <a:ext cx="28104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Learn the underlying structure of data to create novel observations</a:t>
            </a:r>
            <a:endParaRPr/>
          </a:p>
        </p:txBody>
      </p:sp>
      <p:pic>
        <p:nvPicPr>
          <p:cNvPr id="107" name="Google Shape;107;p19"/>
          <p:cNvPicPr preferRelativeResize="0"/>
          <p:nvPr/>
        </p:nvPicPr>
        <p:blipFill>
          <a:blip r:embed="rId12">
            <a:alphaModFix/>
          </a:blip>
          <a:stretch>
            <a:fillRect/>
          </a:stretch>
        </p:blipFill>
        <p:spPr>
          <a:xfrm>
            <a:off x="7722125" y="2205201"/>
            <a:ext cx="1096775" cy="109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bookkeeping for the examples</a:t>
            </a:r>
            <a:endParaRPr/>
          </a:p>
        </p:txBody>
      </p:sp>
      <p:graphicFrame>
        <p:nvGraphicFramePr>
          <p:cNvPr id="113" name="Google Shape;113;p20"/>
          <p:cNvGraphicFramePr/>
          <p:nvPr/>
        </p:nvGraphicFramePr>
        <p:xfrm>
          <a:off x="2756450" y="2051800"/>
          <a:ext cx="3000000" cy="3000000"/>
        </p:xfrm>
        <a:graphic>
          <a:graphicData uri="http://schemas.openxmlformats.org/drawingml/2006/table">
            <a:tbl>
              <a:tblPr>
                <a:noFill/>
                <a:tableStyleId>{FF1E5655-CDCB-444A-BB89-E9CB4E7E25F1}</a:tableStyleId>
              </a:tblPr>
              <a:tblGrid>
                <a:gridCol w="575250"/>
                <a:gridCol w="575250"/>
                <a:gridCol w="575250"/>
                <a:gridCol w="575250"/>
                <a:gridCol w="575250"/>
              </a:tblGrid>
              <a:tr h="342675">
                <a:tc>
                  <a:txBody>
                    <a:bodyPr/>
                    <a:lstStyle/>
                    <a:p>
                      <a:pPr indent="0" lvl="0" marL="0" rtl="0" algn="r">
                        <a:lnSpc>
                          <a:spcPct val="115000"/>
                        </a:lnSpc>
                        <a:spcBef>
                          <a:spcPts val="0"/>
                        </a:spcBef>
                        <a:spcAft>
                          <a:spcPts val="0"/>
                        </a:spcAft>
                        <a:buNone/>
                      </a:pPr>
                      <a:r>
                        <a:rPr lang="en" sz="1000"/>
                        <a:t>0.388</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0.72</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0.811</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0.956</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1</a:t>
                      </a:r>
                      <a:endParaRPr sz="1000"/>
                    </a:p>
                  </a:txBody>
                  <a:tcPr marT="91425" marB="91425" marR="91425" marL="91425"/>
                </a:tc>
              </a:tr>
              <a:tr h="342675">
                <a:tc>
                  <a:txBody>
                    <a:bodyPr/>
                    <a:lstStyle/>
                    <a:p>
                      <a:pPr indent="0" lvl="0" marL="0" rtl="0" algn="r">
                        <a:lnSpc>
                          <a:spcPct val="115000"/>
                        </a:lnSpc>
                        <a:spcBef>
                          <a:spcPts val="0"/>
                        </a:spcBef>
                        <a:spcAft>
                          <a:spcPts val="0"/>
                        </a:spcAft>
                        <a:buNone/>
                      </a:pPr>
                      <a:r>
                        <a:rPr lang="en" sz="1000"/>
                        <a:t>0.913</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0.952</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0.784</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0.956</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0.992</a:t>
                      </a:r>
                      <a:endParaRPr sz="1000"/>
                    </a:p>
                  </a:txBody>
                  <a:tcPr marT="91425" marB="91425" marR="91425" marL="91425"/>
                </a:tc>
              </a:tr>
              <a:tr h="342675">
                <a:tc>
                  <a:txBody>
                    <a:bodyPr/>
                    <a:lstStyle/>
                    <a:p>
                      <a:pPr indent="0" lvl="0" marL="0" rtl="0" algn="r">
                        <a:lnSpc>
                          <a:spcPct val="115000"/>
                        </a:lnSpc>
                        <a:spcBef>
                          <a:spcPts val="0"/>
                        </a:spcBef>
                        <a:spcAft>
                          <a:spcPts val="0"/>
                        </a:spcAft>
                        <a:buNone/>
                      </a:pPr>
                      <a:r>
                        <a:rPr lang="en" sz="1000"/>
                        <a:t>0.254</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0.364</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0.349</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0.298</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0.33</a:t>
                      </a:r>
                      <a:r>
                        <a:rPr lang="en" sz="1000"/>
                        <a:t>7</a:t>
                      </a:r>
                      <a:endParaRPr sz="1000"/>
                    </a:p>
                  </a:txBody>
                  <a:tcPr marT="91425" marB="91425" marR="91425" marL="91425"/>
                </a:tc>
              </a:tr>
              <a:tr h="508500">
                <a:tc>
                  <a:txBody>
                    <a:bodyPr/>
                    <a:lstStyle/>
                    <a:p>
                      <a:pPr indent="0" lvl="0" marL="0" rtl="0" algn="r">
                        <a:lnSpc>
                          <a:spcPct val="115000"/>
                        </a:lnSpc>
                        <a:spcBef>
                          <a:spcPts val="0"/>
                        </a:spcBef>
                        <a:spcAft>
                          <a:spcPts val="0"/>
                        </a:spcAft>
                        <a:buNone/>
                      </a:pPr>
                      <a:r>
                        <a:rPr lang="en" sz="1000"/>
                        <a:t>0.047</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0.058</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0.07</a:t>
                      </a:r>
                      <a:r>
                        <a:rPr lang="en" sz="1000"/>
                        <a:t>4</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0.050</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0.101</a:t>
                      </a:r>
                      <a:endParaRPr sz="1000"/>
                    </a:p>
                  </a:txBody>
                  <a:tcPr marT="91425" marB="91425" marR="91425" marL="91425"/>
                </a:tc>
              </a:tr>
              <a:tr h="342675">
                <a:tc>
                  <a:txBody>
                    <a:bodyPr/>
                    <a:lstStyle/>
                    <a:p>
                      <a:pPr indent="0" lvl="0" marL="0" rtl="0" algn="r">
                        <a:lnSpc>
                          <a:spcPct val="115000"/>
                        </a:lnSpc>
                        <a:spcBef>
                          <a:spcPts val="0"/>
                        </a:spcBef>
                        <a:spcAft>
                          <a:spcPts val="0"/>
                        </a:spcAft>
                        <a:buNone/>
                      </a:pPr>
                      <a:r>
                        <a:rPr lang="en" sz="1000"/>
                        <a:t>0.258</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0.266</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0.235</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0.215</a:t>
                      </a:r>
                      <a:endParaRPr sz="1000"/>
                    </a:p>
                  </a:txBody>
                  <a:tcPr marT="91425" marB="91425" marR="91425" marL="91425"/>
                </a:tc>
                <a:tc>
                  <a:txBody>
                    <a:bodyPr/>
                    <a:lstStyle/>
                    <a:p>
                      <a:pPr indent="0" lvl="0" marL="0" rtl="0" algn="r">
                        <a:lnSpc>
                          <a:spcPct val="115000"/>
                        </a:lnSpc>
                        <a:spcBef>
                          <a:spcPts val="0"/>
                        </a:spcBef>
                        <a:spcAft>
                          <a:spcPts val="0"/>
                        </a:spcAft>
                        <a:buNone/>
                      </a:pPr>
                      <a:r>
                        <a:rPr lang="en" sz="1000"/>
                        <a:t>0.227</a:t>
                      </a:r>
                      <a:endParaRPr sz="1000"/>
                    </a:p>
                  </a:txBody>
                  <a:tcPr marT="91425" marB="91425" marR="91425" marL="91425"/>
                </a:tc>
              </a:tr>
            </a:tbl>
          </a:graphicData>
        </a:graphic>
      </p:graphicFrame>
      <p:pic>
        <p:nvPicPr>
          <p:cNvPr id="114" name="Google Shape;114;p20"/>
          <p:cNvPicPr preferRelativeResize="0"/>
          <p:nvPr/>
        </p:nvPicPr>
        <p:blipFill>
          <a:blip r:embed="rId3">
            <a:alphaModFix/>
          </a:blip>
          <a:stretch>
            <a:fillRect/>
          </a:stretch>
        </p:blipFill>
        <p:spPr>
          <a:xfrm>
            <a:off x="532953" y="2305445"/>
            <a:ext cx="1368325" cy="1368325"/>
          </a:xfrm>
          <a:prstGeom prst="rect">
            <a:avLst/>
          </a:prstGeom>
          <a:noFill/>
          <a:ln>
            <a:noFill/>
          </a:ln>
        </p:spPr>
      </p:pic>
      <p:graphicFrame>
        <p:nvGraphicFramePr>
          <p:cNvPr id="115" name="Google Shape;115;p20"/>
          <p:cNvGraphicFramePr/>
          <p:nvPr/>
        </p:nvGraphicFramePr>
        <p:xfrm>
          <a:off x="7473563" y="1185850"/>
          <a:ext cx="3000000" cy="3000000"/>
        </p:xfrm>
        <a:graphic>
          <a:graphicData uri="http://schemas.openxmlformats.org/drawingml/2006/table">
            <a:tbl>
              <a:tblPr>
                <a:noFill/>
                <a:tableStyleId>{FF1E5655-CDCB-444A-BB89-E9CB4E7E25F1}</a:tableStyleId>
              </a:tblPr>
              <a:tblGrid>
                <a:gridCol w="736500"/>
              </a:tblGrid>
              <a:tr h="325725">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325725">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0.047</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325725">
                <a:tc>
                  <a:txBody>
                    <a:bodyPr/>
                    <a:lstStyle/>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t>0.216</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1</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0.102</a:t>
                      </a:r>
                      <a:endParaRPr sz="800"/>
                    </a:p>
                  </a:txBody>
                  <a:tcPr marT="91425" marB="91425" marR="91425" marL="91425"/>
                </a:tc>
              </a:tr>
              <a:tr h="325725">
                <a:tc>
                  <a:txBody>
                    <a:bodyPr/>
                    <a:lstStyle/>
                    <a:p>
                      <a:pPr indent="0" lvl="0" marL="0" rtl="0" algn="r">
                        <a:lnSpc>
                          <a:spcPct val="115000"/>
                        </a:lnSpc>
                        <a:spcBef>
                          <a:spcPts val="0"/>
                        </a:spcBef>
                        <a:spcAft>
                          <a:spcPts val="0"/>
                        </a:spcAft>
                        <a:buNone/>
                      </a:pPr>
                      <a:r>
                        <a:rPr lang="en" sz="800"/>
                        <a:t>0.227</a:t>
                      </a:r>
                      <a:endParaRPr sz="800"/>
                    </a:p>
                  </a:txBody>
                  <a:tcPr marT="91425" marB="91425" marR="91425" marL="91425"/>
                </a:tc>
              </a:tr>
            </a:tbl>
          </a:graphicData>
        </a:graphic>
      </p:graphicFrame>
      <p:sp>
        <p:nvSpPr>
          <p:cNvPr id="116" name="Google Shape;116;p20"/>
          <p:cNvSpPr txBox="1"/>
          <p:nvPr/>
        </p:nvSpPr>
        <p:spPr>
          <a:xfrm rot="-5400000">
            <a:off x="7779550" y="2786275"/>
            <a:ext cx="348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7" name="Google Shape;117;p20"/>
          <p:cNvSpPr/>
          <p:nvPr/>
        </p:nvSpPr>
        <p:spPr>
          <a:xfrm>
            <a:off x="523550" y="2304088"/>
            <a:ext cx="1368300" cy="1368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2798600" y="2043250"/>
            <a:ext cx="2834100" cy="1942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7751350" y="1185850"/>
            <a:ext cx="505800" cy="38688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nvSpPr>
        <p:spPr>
          <a:xfrm>
            <a:off x="2250300" y="2800300"/>
            <a:ext cx="40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a:t>
            </a:r>
            <a:endParaRPr sz="3000"/>
          </a:p>
        </p:txBody>
      </p:sp>
      <p:sp>
        <p:nvSpPr>
          <p:cNvPr id="121" name="Google Shape;121;p20"/>
          <p:cNvSpPr txBox="1"/>
          <p:nvPr/>
        </p:nvSpPr>
        <p:spPr>
          <a:xfrm>
            <a:off x="3870175" y="4111750"/>
            <a:ext cx="5058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N</a:t>
            </a:r>
            <a:endParaRPr sz="3000"/>
          </a:p>
        </p:txBody>
      </p:sp>
      <p:sp>
        <p:nvSpPr>
          <p:cNvPr id="122" name="Google Shape;122;p20"/>
          <p:cNvSpPr/>
          <p:nvPr/>
        </p:nvSpPr>
        <p:spPr>
          <a:xfrm>
            <a:off x="5862325" y="2888725"/>
            <a:ext cx="946200" cy="20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nvSpPr>
        <p:spPr>
          <a:xfrm rot="-5400000">
            <a:off x="6716825" y="2765950"/>
            <a:ext cx="1038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MxN</a:t>
            </a:r>
            <a:endParaRPr sz="3000"/>
          </a:p>
        </p:txBody>
      </p:sp>
      <p:sp>
        <p:nvSpPr>
          <p:cNvPr id="124" name="Google Shape;124;p20"/>
          <p:cNvSpPr txBox="1"/>
          <p:nvPr/>
        </p:nvSpPr>
        <p:spPr>
          <a:xfrm>
            <a:off x="42050" y="2681463"/>
            <a:ext cx="405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a:t>
            </a:r>
            <a:endParaRPr sz="3000"/>
          </a:p>
        </p:txBody>
      </p:sp>
      <p:sp>
        <p:nvSpPr>
          <p:cNvPr id="125" name="Google Shape;125;p20"/>
          <p:cNvSpPr txBox="1"/>
          <p:nvPr/>
        </p:nvSpPr>
        <p:spPr>
          <a:xfrm>
            <a:off x="954800" y="3599275"/>
            <a:ext cx="5058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N</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83050" y="19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bookkeeping</a:t>
            </a:r>
            <a:endParaRPr/>
          </a:p>
        </p:txBody>
      </p:sp>
      <p:pic>
        <p:nvPicPr>
          <p:cNvPr id="131" name="Google Shape;131;p21"/>
          <p:cNvPicPr preferRelativeResize="0"/>
          <p:nvPr/>
        </p:nvPicPr>
        <p:blipFill>
          <a:blip r:embed="rId3">
            <a:alphaModFix/>
          </a:blip>
          <a:stretch>
            <a:fillRect/>
          </a:stretch>
        </p:blipFill>
        <p:spPr>
          <a:xfrm>
            <a:off x="3840175" y="4271476"/>
            <a:ext cx="505800" cy="505800"/>
          </a:xfrm>
          <a:prstGeom prst="rect">
            <a:avLst/>
          </a:prstGeom>
          <a:noFill/>
          <a:ln>
            <a:noFill/>
          </a:ln>
        </p:spPr>
      </p:pic>
      <p:graphicFrame>
        <p:nvGraphicFramePr>
          <p:cNvPr id="132" name="Google Shape;132;p21"/>
          <p:cNvGraphicFramePr/>
          <p:nvPr/>
        </p:nvGraphicFramePr>
        <p:xfrm>
          <a:off x="3553188" y="1385575"/>
          <a:ext cx="3000000" cy="3000000"/>
        </p:xfrm>
        <a:graphic>
          <a:graphicData uri="http://schemas.openxmlformats.org/drawingml/2006/table">
            <a:tbl>
              <a:tblPr>
                <a:noFill/>
                <a:tableStyleId>{FF1E5655-CDCB-444A-BB89-E9CB4E7E25F1}</a:tableStyleId>
              </a:tblPr>
              <a:tblGrid>
                <a:gridCol w="736500"/>
              </a:tblGrid>
              <a:tr h="2576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2179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83600">
                <a:tc>
                  <a:txBody>
                    <a:bodyPr/>
                    <a:lstStyle/>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t>0.216</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0.227</a:t>
                      </a:r>
                      <a:endParaRPr sz="800"/>
                    </a:p>
                  </a:txBody>
                  <a:tcPr marT="91425" marB="91425" marR="91425" marL="91425"/>
                </a:tc>
              </a:tr>
            </a:tbl>
          </a:graphicData>
        </a:graphic>
      </p:graphicFrame>
      <p:sp>
        <p:nvSpPr>
          <p:cNvPr id="133" name="Google Shape;133;p21"/>
          <p:cNvSpPr txBox="1"/>
          <p:nvPr/>
        </p:nvSpPr>
        <p:spPr>
          <a:xfrm rot="-5400000">
            <a:off x="3868375" y="2503063"/>
            <a:ext cx="348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34" name="Google Shape;134;p21"/>
          <p:cNvSpPr/>
          <p:nvPr/>
        </p:nvSpPr>
        <p:spPr>
          <a:xfrm>
            <a:off x="3840175" y="1385572"/>
            <a:ext cx="505800" cy="2805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1"/>
          <p:cNvPicPr preferRelativeResize="0"/>
          <p:nvPr/>
        </p:nvPicPr>
        <p:blipFill>
          <a:blip r:embed="rId4">
            <a:alphaModFix/>
          </a:blip>
          <a:stretch>
            <a:fillRect/>
          </a:stretch>
        </p:blipFill>
        <p:spPr>
          <a:xfrm>
            <a:off x="6830675" y="4271471"/>
            <a:ext cx="505800" cy="505800"/>
          </a:xfrm>
          <a:prstGeom prst="rect">
            <a:avLst/>
          </a:prstGeom>
          <a:noFill/>
          <a:ln>
            <a:noFill/>
          </a:ln>
        </p:spPr>
      </p:pic>
      <p:pic>
        <p:nvPicPr>
          <p:cNvPr id="136" name="Google Shape;136;p21"/>
          <p:cNvPicPr preferRelativeResize="0"/>
          <p:nvPr/>
        </p:nvPicPr>
        <p:blipFill>
          <a:blip r:embed="rId5">
            <a:alphaModFix/>
          </a:blip>
          <a:stretch>
            <a:fillRect/>
          </a:stretch>
        </p:blipFill>
        <p:spPr>
          <a:xfrm>
            <a:off x="7678397" y="4271477"/>
            <a:ext cx="505800" cy="505800"/>
          </a:xfrm>
          <a:prstGeom prst="rect">
            <a:avLst/>
          </a:prstGeom>
          <a:noFill/>
          <a:ln>
            <a:noFill/>
          </a:ln>
        </p:spPr>
      </p:pic>
      <p:pic>
        <p:nvPicPr>
          <p:cNvPr id="137" name="Google Shape;137;p21"/>
          <p:cNvPicPr preferRelativeResize="0"/>
          <p:nvPr/>
        </p:nvPicPr>
        <p:blipFill>
          <a:blip r:embed="rId6">
            <a:alphaModFix/>
          </a:blip>
          <a:stretch>
            <a:fillRect/>
          </a:stretch>
        </p:blipFill>
        <p:spPr>
          <a:xfrm>
            <a:off x="4687901" y="4271476"/>
            <a:ext cx="505800" cy="505800"/>
          </a:xfrm>
          <a:prstGeom prst="rect">
            <a:avLst/>
          </a:prstGeom>
          <a:noFill/>
          <a:ln>
            <a:noFill/>
          </a:ln>
        </p:spPr>
      </p:pic>
      <p:graphicFrame>
        <p:nvGraphicFramePr>
          <p:cNvPr id="138" name="Google Shape;138;p21"/>
          <p:cNvGraphicFramePr/>
          <p:nvPr/>
        </p:nvGraphicFramePr>
        <p:xfrm>
          <a:off x="4400913" y="1389375"/>
          <a:ext cx="3000000" cy="3000000"/>
        </p:xfrm>
        <a:graphic>
          <a:graphicData uri="http://schemas.openxmlformats.org/drawingml/2006/table">
            <a:tbl>
              <a:tblPr>
                <a:noFill/>
                <a:tableStyleId>{FF1E5655-CDCB-444A-BB89-E9CB4E7E25F1}</a:tableStyleId>
              </a:tblPr>
              <a:tblGrid>
                <a:gridCol w="736500"/>
              </a:tblGrid>
              <a:tr h="2576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2179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83600">
                <a:tc>
                  <a:txBody>
                    <a:bodyPr/>
                    <a:lstStyle/>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t>0.216</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0.227</a:t>
                      </a:r>
                      <a:endParaRPr sz="800"/>
                    </a:p>
                  </a:txBody>
                  <a:tcPr marT="91425" marB="91425" marR="91425" marL="91425"/>
                </a:tc>
              </a:tr>
            </a:tbl>
          </a:graphicData>
        </a:graphic>
      </p:graphicFrame>
      <p:sp>
        <p:nvSpPr>
          <p:cNvPr id="139" name="Google Shape;139;p21"/>
          <p:cNvSpPr txBox="1"/>
          <p:nvPr/>
        </p:nvSpPr>
        <p:spPr>
          <a:xfrm rot="-5400000">
            <a:off x="4716100" y="2506863"/>
            <a:ext cx="348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40" name="Google Shape;140;p21"/>
          <p:cNvSpPr/>
          <p:nvPr/>
        </p:nvSpPr>
        <p:spPr>
          <a:xfrm>
            <a:off x="4687900" y="1389372"/>
            <a:ext cx="505800" cy="2805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1" name="Google Shape;141;p21"/>
          <p:cNvGraphicFramePr/>
          <p:nvPr/>
        </p:nvGraphicFramePr>
        <p:xfrm>
          <a:off x="6543688" y="1385575"/>
          <a:ext cx="3000000" cy="3000000"/>
        </p:xfrm>
        <a:graphic>
          <a:graphicData uri="http://schemas.openxmlformats.org/drawingml/2006/table">
            <a:tbl>
              <a:tblPr>
                <a:noFill/>
                <a:tableStyleId>{FF1E5655-CDCB-444A-BB89-E9CB4E7E25F1}</a:tableStyleId>
              </a:tblPr>
              <a:tblGrid>
                <a:gridCol w="736500"/>
              </a:tblGrid>
              <a:tr h="2576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2179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83600">
                <a:tc>
                  <a:txBody>
                    <a:bodyPr/>
                    <a:lstStyle/>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t>0.216</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0.227</a:t>
                      </a:r>
                      <a:endParaRPr sz="800"/>
                    </a:p>
                  </a:txBody>
                  <a:tcPr marT="91425" marB="91425" marR="91425" marL="91425"/>
                </a:tc>
              </a:tr>
            </a:tbl>
          </a:graphicData>
        </a:graphic>
      </p:graphicFrame>
      <p:sp>
        <p:nvSpPr>
          <p:cNvPr id="142" name="Google Shape;142;p21"/>
          <p:cNvSpPr txBox="1"/>
          <p:nvPr/>
        </p:nvSpPr>
        <p:spPr>
          <a:xfrm rot="-5400000">
            <a:off x="6858875" y="2503063"/>
            <a:ext cx="348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43" name="Google Shape;143;p21"/>
          <p:cNvSpPr/>
          <p:nvPr/>
        </p:nvSpPr>
        <p:spPr>
          <a:xfrm>
            <a:off x="6830675" y="1385572"/>
            <a:ext cx="505800" cy="2805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4" name="Google Shape;144;p21"/>
          <p:cNvGraphicFramePr/>
          <p:nvPr/>
        </p:nvGraphicFramePr>
        <p:xfrm>
          <a:off x="7391413" y="1389375"/>
          <a:ext cx="3000000" cy="3000000"/>
        </p:xfrm>
        <a:graphic>
          <a:graphicData uri="http://schemas.openxmlformats.org/drawingml/2006/table">
            <a:tbl>
              <a:tblPr>
                <a:noFill/>
                <a:tableStyleId>{FF1E5655-CDCB-444A-BB89-E9CB4E7E25F1}</a:tableStyleId>
              </a:tblPr>
              <a:tblGrid>
                <a:gridCol w="736500"/>
              </a:tblGrid>
              <a:tr h="257600">
                <a:tc>
                  <a:txBody>
                    <a:bodyPr/>
                    <a:lstStyle/>
                    <a:p>
                      <a:pPr indent="0" lvl="0" marL="0" rtl="0" algn="r">
                        <a:lnSpc>
                          <a:spcPct val="115000"/>
                        </a:lnSpc>
                        <a:spcBef>
                          <a:spcPts val="0"/>
                        </a:spcBef>
                        <a:spcAft>
                          <a:spcPts val="0"/>
                        </a:spcAft>
                        <a:buNone/>
                      </a:pPr>
                      <a:r>
                        <a:rPr lang="en" sz="800"/>
                        <a:t>0.388</a:t>
                      </a:r>
                      <a:endParaRPr sz="800"/>
                    </a:p>
                  </a:txBody>
                  <a:tcPr marT="91425" marB="91425" marR="91425" marL="91425"/>
                </a:tc>
              </a:tr>
              <a:tr h="217900">
                <a:tc>
                  <a:txBody>
                    <a:bodyPr/>
                    <a:lstStyle/>
                    <a:p>
                      <a:pPr indent="0" lvl="0" marL="0" rtl="0" algn="r">
                        <a:lnSpc>
                          <a:spcPct val="50000"/>
                        </a:lnSpc>
                        <a:spcBef>
                          <a:spcPts val="0"/>
                        </a:spcBef>
                        <a:spcAft>
                          <a:spcPts val="0"/>
                        </a:spcAft>
                        <a:buNone/>
                      </a:pPr>
                      <a:r>
                        <a:rPr lang="en" sz="800"/>
                        <a:t>0.914</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0.255</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0.235</a:t>
                      </a:r>
                      <a:endParaRPr sz="800"/>
                    </a:p>
                  </a:txBody>
                  <a:tcPr marT="91425" marB="91425" marR="91425" marL="91425"/>
                </a:tc>
              </a:tr>
              <a:tr h="483600">
                <a:tc>
                  <a:txBody>
                    <a:bodyPr/>
                    <a:lstStyle/>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t/>
                      </a:r>
                      <a:endParaRPr sz="800"/>
                    </a:p>
                    <a:p>
                      <a:pPr indent="0" lvl="0" marL="0" rtl="0" algn="r">
                        <a:lnSpc>
                          <a:spcPct val="115000"/>
                        </a:lnSpc>
                        <a:spcBef>
                          <a:spcPts val="0"/>
                        </a:spcBef>
                        <a:spcAft>
                          <a:spcPts val="0"/>
                        </a:spcAft>
                        <a:buNone/>
                      </a:pPr>
                      <a:r>
                        <a:rPr lang="en" sz="800"/>
                        <a:t>0.216</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0.992</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0.337</a:t>
                      </a:r>
                      <a:endParaRPr sz="800"/>
                    </a:p>
                  </a:txBody>
                  <a:tcPr marT="91425" marB="91425" marR="91425" marL="91425"/>
                </a:tc>
              </a:tr>
              <a:tr h="257600">
                <a:tc>
                  <a:txBody>
                    <a:bodyPr/>
                    <a:lstStyle/>
                    <a:p>
                      <a:pPr indent="0" lvl="0" marL="0" rtl="0" algn="r">
                        <a:lnSpc>
                          <a:spcPct val="115000"/>
                        </a:lnSpc>
                        <a:spcBef>
                          <a:spcPts val="0"/>
                        </a:spcBef>
                        <a:spcAft>
                          <a:spcPts val="0"/>
                        </a:spcAft>
                        <a:buNone/>
                      </a:pPr>
                      <a:r>
                        <a:rPr lang="en" sz="800"/>
                        <a:t>0.227</a:t>
                      </a:r>
                      <a:endParaRPr sz="800"/>
                    </a:p>
                  </a:txBody>
                  <a:tcPr marT="91425" marB="91425" marR="91425" marL="91425"/>
                </a:tc>
              </a:tr>
            </a:tbl>
          </a:graphicData>
        </a:graphic>
      </p:graphicFrame>
      <p:sp>
        <p:nvSpPr>
          <p:cNvPr id="145" name="Google Shape;145;p21"/>
          <p:cNvSpPr txBox="1"/>
          <p:nvPr/>
        </p:nvSpPr>
        <p:spPr>
          <a:xfrm rot="-5400000">
            <a:off x="7706600" y="2506863"/>
            <a:ext cx="348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46" name="Google Shape;146;p21"/>
          <p:cNvSpPr/>
          <p:nvPr/>
        </p:nvSpPr>
        <p:spPr>
          <a:xfrm>
            <a:off x="7678400" y="1389372"/>
            <a:ext cx="505800" cy="2805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nvSpPr>
        <p:spPr>
          <a:xfrm>
            <a:off x="5535625" y="2193950"/>
            <a:ext cx="5290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t>...</a:t>
            </a:r>
            <a:endParaRPr sz="7200"/>
          </a:p>
        </p:txBody>
      </p:sp>
      <p:sp>
        <p:nvSpPr>
          <p:cNvPr id="148" name="Google Shape;148;p21"/>
          <p:cNvSpPr txBox="1"/>
          <p:nvPr/>
        </p:nvSpPr>
        <p:spPr>
          <a:xfrm>
            <a:off x="3868075" y="818000"/>
            <a:ext cx="4500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x</a:t>
            </a:r>
            <a:r>
              <a:rPr baseline="-25000" lang="en" sz="2400"/>
              <a:t>i</a:t>
            </a:r>
            <a:endParaRPr baseline="-25000" sz="2400"/>
          </a:p>
        </p:txBody>
      </p:sp>
      <p:sp>
        <p:nvSpPr>
          <p:cNvPr id="149" name="Google Shape;149;p21"/>
          <p:cNvSpPr txBox="1"/>
          <p:nvPr/>
        </p:nvSpPr>
        <p:spPr>
          <a:xfrm>
            <a:off x="7706300" y="768475"/>
            <a:ext cx="4500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x</a:t>
            </a:r>
            <a:r>
              <a:rPr baseline="-25000" lang="en" sz="2400"/>
              <a:t>n</a:t>
            </a:r>
            <a:endParaRPr baseline="-25000" sz="2400"/>
          </a:p>
        </p:txBody>
      </p:sp>
      <p:cxnSp>
        <p:nvCxnSpPr>
          <p:cNvPr id="150" name="Google Shape;150;p21"/>
          <p:cNvCxnSpPr/>
          <p:nvPr/>
        </p:nvCxnSpPr>
        <p:spPr>
          <a:xfrm>
            <a:off x="3738200" y="891475"/>
            <a:ext cx="4436400" cy="0"/>
          </a:xfrm>
          <a:prstGeom prst="straightConnector1">
            <a:avLst/>
          </a:prstGeom>
          <a:noFill/>
          <a:ln cap="flat" cmpd="sng" w="28575">
            <a:solidFill>
              <a:schemeClr val="dk2"/>
            </a:solidFill>
            <a:prstDash val="solid"/>
            <a:round/>
            <a:headEnd len="med" w="med" type="none"/>
            <a:tailEnd len="med" w="med" type="none"/>
          </a:ln>
        </p:spPr>
      </p:cxnSp>
      <p:sp>
        <p:nvSpPr>
          <p:cNvPr id="151" name="Google Shape;151;p21"/>
          <p:cNvSpPr txBox="1"/>
          <p:nvPr/>
        </p:nvSpPr>
        <p:spPr>
          <a:xfrm>
            <a:off x="5593425" y="274375"/>
            <a:ext cx="5859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X</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